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notesMasterIdLst>
    <p:notesMasterId r:id="rId16"/>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20" Type="http://schemas.openxmlformats.org/officeDocument/2006/relationships/tableStyles" Target="tableStyles.xml"/></Relationships>
</file>

<file path=ppt/media/>
</file>

<file path=ppt/media/image-1-1.png>
</file>

<file path=ppt/media/image-1-2.png>
</file>

<file path=ppt/media/image-1-4.png>
</file>

<file path=ppt/media/image-10-1.png>
</file>

<file path=ppt/media/image-10-2.png>
</file>

<file path=ppt/media/image-11-1.png>
</file>

<file path=ppt/media/image-11-2.png>
</file>

<file path=ppt/media/image-12-1.png>
</file>

<file path=ppt/media/image-12-2.png>
</file>

<file path=ppt/media/image-13-1.png>
</file>

<file path=ppt/media/image-13-2.png>
</file>

<file path=ppt/media/image-14-1.png>
</file>

<file path=ppt/media/image-14-2.png>
</file>

<file path=ppt/media/image-14-4.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7-1.png>
</file>

<file path=ppt/media/image-7-2.png>
</file>

<file path=ppt/media/image-7-3.png>
</file>

<file path=ppt/media/image-8-1.png>
</file>

<file path=ppt/media/image-8-2.png>
</file>

<file path=ppt/media/image-8-3.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everyone. Today I will present the Cloud-Native Todo App deployment on Oracle Cloud OKE. This project demonstrates a full-stack deployment using modern cloud-native technologies on a free-tier cluster.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event flow is: user creates a task, FastAPI backend processes it, Dapr sidecar publishes the event, and Kafka stores it in the todo-events topic. This is a fire-and-forget pattern so it does not slow down the API response. Kafka uses KRaft mode which eliminates the need for Zookeeper.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table shows resource allocation for each component. Total CPU requests are 288m out of 1000m available (29%), and RAM requests are 864Mi out of 8GB (11%). We have plenty of headroom on the free-tier node.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9 verification checks pass. Every pod is running, services have correct ports, ingress has the LoadBalancer IP assigned, both frontend and backend respond to HTTP requests, authentication works end-to-end, CRUD operations are verified, Dapr events publish to Kafka, and resource usage fits within budget. 33 out of 33 tasks completed.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future improvements: First, add HTTPS with cert-manager and Lets Encrypt. Second, buy a custom domain. Third, set up CI/CD with GitHub Actions. Fourth, add monitoring with Prometheus and Grafana. Fifth, implement Kafka consumers for notifications and analytics.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attention. The app is live at both URLs shown. I am happy to take any questions about the architecture, deployment process, or challenges we solved.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motivation was simple: we had a working local app but needed it accessible 24/7 from anywhere. The challenge was fitting everything - frontend, backend, Kafka, Dapr - into a single free-tier node with only 1 CPU and 8GB RAM.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high-level architecture. The frontend is Next.js with Better Auth. The backend is FastAPI with a Dapr sidecar for pub/sub. Kafka handles event streaming. Everything runs on OCI OKE in Dubai region with Neon PostgreSQL as external database.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tech stack includes 12 key technologies. Orange items are application-level: Next.js, FastAPI, Better Auth, Dapr. Blue items are infrastructure: Kafka, Neon PostgreSQL, Helm, OCI OKE. Green items are tooling: Docker, NGINX Ingress, Vercel as alternative frontend host, and Groq AI for the chat assistant.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encountered 5 major challenges. Kafka images from Bitnami and Confluent kept crashing - solved by switching to Apache Kafka with KRaft mode. MFA tokens expire hourly. The ingress regex rewrite broke frontend JS loading. Signup failed because the rewrite doubled the API prefix. And Dapr events silently failed because DAPR_ENABLED defaulted to False.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app is live at two URLs. The OKE deployment has the full stack including backend, Dapr, and Kafka at the IP address shown. Vercel hosts just the frontend with HTTPS and CDN. Both run 24/7 - the app does not depend on my laptop being 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login page. It uses Better Auth for authentication with email and password. Each user gets their own isolated data - no user can see another users tasks.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task dashboard running on OKE. You can see 3 active tasks with priority tags, due dates, and recurring task support. The AI chat assistant on the right can create tasks via natural language - I typed Add a task for tomorrow and it created one automatically.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deployment highlights: zero cost on OCI free tier, single node cluster, 5 pods running including Kafka with Dapr sidecar on backend. The app runs 24/7. CPU usage is only 24% of budget and RAM is only 10% of the 8GB available.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slideLayout" Target="../slideLayouts/slideLayout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slideLayout" Target="../slideLayouts/slideLayou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slideLayout" Target="../slideLayouts/slideLayout1.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image" Target="../media/image-14-2.png"/><Relationship Id="rId3" Type="http://schemas.openxmlformats.org/officeDocument/2006/relationships/image" Target="../media/image-14-2.png"/><Relationship Id="rId4" Type="http://schemas.openxmlformats.org/officeDocument/2006/relationships/image" Target="../media/image-14-4.png"/><Relationship Id="rId5" Type="http://schemas.openxmlformats.org/officeDocument/2006/relationships/slideLayout" Target="../slideLayouts/slideLayout1.xml"/><Relationship Id="rId6"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dark-bg.png">    </p:cNvPr>
          <p:cNvPicPr>
            <a:picLocks noChangeAspect="1"/>
          </p:cNvPicPr>
          <p:nvPr/>
        </p:nvPicPr>
        <p:blipFill>
          <a:blip r:embed="rId1"/>
          <a:stretch>
            <a:fillRect/>
          </a:stretch>
        </p:blipFill>
        <p:spPr>
          <a:xfrm>
            <a:off x="0" y="0"/>
            <a:ext cx="9144000" cy="5143500"/>
          </a:xfrm>
          <a:prstGeom prst="rect">
            <a:avLst/>
          </a:prstGeom>
        </p:spPr>
      </p:pic>
      <p:pic>
        <p:nvPicPr>
          <p:cNvPr id="3" name="Image 1" descr="/home/safdarayub/Desktop/claude/Hackathon/flow/pptx-workspace/accent-bar.png">    </p:cNvPr>
          <p:cNvPicPr>
            <a:picLocks noChangeAspect="1"/>
          </p:cNvPicPr>
          <p:nvPr/>
        </p:nvPicPr>
        <p:blipFill>
          <a:blip r:embed="rId2"/>
          <a:stretch>
            <a:fillRect/>
          </a:stretch>
        </p:blipFill>
        <p:spPr>
          <a:xfrm>
            <a:off x="0" y="0"/>
            <a:ext cx="9144000" cy="76200"/>
          </a:xfrm>
          <a:prstGeom prst="rect">
            <a:avLst/>
          </a:prstGeom>
        </p:spPr>
      </p:pic>
      <p:sp>
        <p:nvSpPr>
          <p:cNvPr id="4" name="Text 0"/>
          <p:cNvSpPr/>
          <p:nvPr/>
        </p:nvSpPr>
        <p:spPr>
          <a:xfrm>
            <a:off x="634901" y="1743075"/>
            <a:ext cx="4922419" cy="495300"/>
          </a:xfrm>
          <a:prstGeom prst="rect">
            <a:avLst/>
          </a:prstGeom>
          <a:noFill/>
          <a:ln/>
        </p:spPr>
        <p:txBody>
          <a:bodyPr wrap="square" lIns="0" tIns="0" rIns="0" bIns="0" rtlCol="0" anchor="t"/>
          <a:lstStyle/>
          <a:p>
            <a:pPr algn="l" indent="0" marL="0">
              <a:spcAft>
                <a:spcPts val="800"/>
              </a:spcAft>
              <a:buNone/>
            </a:pPr>
            <a:r>
              <a:rPr lang="en-US" sz="3400" b="1" dirty="0">
                <a:solidFill>
                  <a:srgbClr val="FFFFFF"/>
                </a:solidFill>
                <a:latin typeface="Arial" pitchFamily="34" charset="0"/>
                <a:ea typeface="Arial" pitchFamily="34" charset="-122"/>
                <a:cs typeface="Arial" pitchFamily="34" charset="-120"/>
              </a:rPr>
              <a:t>Cloud-Native Todo App</a:t>
            </a:r>
            <a:endParaRPr lang="en-US" sz="3400" dirty="0"/>
          </a:p>
        </p:txBody>
      </p:sp>
      <p:sp>
        <p:nvSpPr>
          <p:cNvPr id="5" name="Text 1"/>
          <p:cNvSpPr/>
          <p:nvPr/>
        </p:nvSpPr>
        <p:spPr>
          <a:xfrm>
            <a:off x="634901" y="2339876"/>
            <a:ext cx="4922419" cy="295275"/>
          </a:xfrm>
          <a:prstGeom prst="rect">
            <a:avLst/>
          </a:prstGeom>
          <a:noFill/>
          <a:ln/>
        </p:spPr>
        <p:txBody>
          <a:bodyPr wrap="square" lIns="0" tIns="0" rIns="0" bIns="0" rtlCol="0" anchor="t"/>
          <a:lstStyle/>
          <a:p>
            <a:pPr algn="l" indent="0" marL="0">
              <a:spcAft>
                <a:spcPts val="2400"/>
              </a:spcAft>
              <a:buNone/>
            </a:pPr>
            <a:r>
              <a:rPr lang="en-US" sz="2000" dirty="0">
                <a:solidFill>
                  <a:srgbClr val="E67E22"/>
                </a:solidFill>
                <a:latin typeface="Arial" pitchFamily="34" charset="0"/>
                <a:ea typeface="Arial" pitchFamily="34" charset="-122"/>
                <a:cs typeface="Arial" pitchFamily="34" charset="-120"/>
              </a:rPr>
              <a:t>Full-Stack Deployment on OCI OKE</a:t>
            </a:r>
            <a:endParaRPr lang="en-US" sz="2000" dirty="0"/>
          </a:p>
        </p:txBody>
      </p:sp>
      <p:sp>
        <p:nvSpPr>
          <p:cNvPr id="6" name="Text 2"/>
          <p:cNvSpPr/>
          <p:nvPr/>
        </p:nvSpPr>
        <p:spPr>
          <a:xfrm>
            <a:off x="634901" y="2939951"/>
            <a:ext cx="4922419" cy="238125"/>
          </a:xfrm>
          <a:prstGeom prst="rect">
            <a:avLst/>
          </a:prstGeom>
          <a:noFill/>
          <a:ln/>
        </p:spPr>
        <p:txBody>
          <a:bodyPr wrap="square" lIns="0" tIns="0" rIns="0" bIns="0" rtlCol="0" anchor="t"/>
          <a:lstStyle/>
          <a:p>
            <a:pPr algn="l" indent="0" marL="0">
              <a:spcAft>
                <a:spcPts val="400"/>
              </a:spcAft>
              <a:buNone/>
            </a:pPr>
            <a:r>
              <a:rPr lang="en-US" sz="1600" dirty="0">
                <a:solidFill>
                  <a:srgbClr val="AAB7B8"/>
                </a:solidFill>
                <a:latin typeface="Arial" pitchFamily="34" charset="0"/>
                <a:ea typeface="Arial" pitchFamily="34" charset="-122"/>
                <a:cs typeface="Arial" pitchFamily="34" charset="-120"/>
              </a:rPr>
              <a:t>Safdar Ayub</a:t>
            </a:r>
            <a:endParaRPr lang="en-US" sz="1600" dirty="0"/>
          </a:p>
        </p:txBody>
      </p:sp>
      <p:sp>
        <p:nvSpPr>
          <p:cNvPr id="7" name="Text 3"/>
          <p:cNvSpPr/>
          <p:nvPr/>
        </p:nvSpPr>
        <p:spPr>
          <a:xfrm>
            <a:off x="634901" y="3228826"/>
            <a:ext cx="4922419" cy="171450"/>
          </a:xfrm>
          <a:prstGeom prst="rect">
            <a:avLst/>
          </a:prstGeom>
          <a:noFill/>
          <a:ln/>
        </p:spPr>
        <p:txBody>
          <a:bodyPr wrap="square" lIns="0" tIns="0" rIns="0" bIns="0" rtlCol="0" anchor="t"/>
          <a:lstStyle/>
          <a:p>
            <a:pPr algn="l" indent="0" marL="0">
              <a:buNone/>
            </a:pPr>
            <a:r>
              <a:rPr lang="en-US" sz="1200" dirty="0">
                <a:solidFill>
                  <a:srgbClr val="AAB7B8"/>
                </a:solidFill>
                <a:latin typeface="Arial" pitchFamily="34" charset="0"/>
                <a:ea typeface="Arial" pitchFamily="34" charset="-122"/>
                <a:cs typeface="Arial" pitchFamily="34" charset="-120"/>
              </a:rPr>
              <a:t>Flow Todo App Hackathon | February 2026</a:t>
            </a:r>
            <a:endParaRPr lang="en-US" sz="1200" dirty="0"/>
          </a:p>
        </p:txBody>
      </p:sp>
      <p:sp>
        <p:nvSpPr>
          <p:cNvPr id="8" name="Text 4"/>
          <p:cNvSpPr/>
          <p:nvPr/>
        </p:nvSpPr>
        <p:spPr>
          <a:xfrm>
            <a:off x="5714702" y="666750"/>
            <a:ext cx="3048000" cy="3810000"/>
          </a:xfrm>
          <a:prstGeom prst="rect">
            <a:avLst/>
          </a:prstGeom>
          <a:solidFill>
            <a:srgbClr val="2E4053"/>
          </a:solidFill>
          <a:ln/>
        </p:spPr>
        <p:txBody>
          <a:bodyPr wrap="square" rtlCol="0" anchor="ctr"/>
          <a:lstStyle/>
          <a:p>
            <a:pPr indent="0" marL="0">
              <a:buNone/>
            </a:pPr>
            <a:endParaRPr lang="en-US" dirty="0"/>
          </a:p>
        </p:txBody>
      </p:sp>
      <p:pic>
        <p:nvPicPr>
          <p:cNvPr id="9" name="Image 2" descr="/home/safdarayub/Desktop/claude/Hackathon/flow/pptx-workspace/accent-bar.png">    </p:cNvPr>
          <p:cNvPicPr>
            <a:picLocks noChangeAspect="1"/>
          </p:cNvPicPr>
          <p:nvPr/>
        </p:nvPicPr>
        <p:blipFill>
          <a:blip r:embed="rId3"/>
          <a:stretch>
            <a:fillRect/>
          </a:stretch>
        </p:blipFill>
        <p:spPr>
          <a:xfrm>
            <a:off x="0" y="5092750"/>
            <a:ext cx="9144000" cy="50750"/>
          </a:xfrm>
          <a:prstGeom prst="rect">
            <a:avLst/>
          </a:prstGeom>
        </p:spPr>
      </p:pic>
      <p:pic>
        <p:nvPicPr>
          <p:cNvPr id="10" name="Image 3" descr="/home/safdarayub/Desktop/Gemini_Generated_Image_9p6plc9p6plc9p6p.png">    </p:cNvPr>
          <p:cNvPicPr>
            <a:picLocks noChangeAspect="1"/>
          </p:cNvPicPr>
          <p:nvPr/>
        </p:nvPicPr>
        <p:blipFill>
          <a:blip r:embed="rId4"/>
          <a:stretch>
            <a:fillRect/>
          </a:stretch>
        </p:blipFill>
        <p:spPr>
          <a:xfrm>
            <a:off x="5852160" y="685800"/>
            <a:ext cx="2926080" cy="2926080"/>
          </a:xfrm>
          <a:prstGeom prst="ellipse">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3823960"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Event-Driven Architecture</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429853" y="1015901"/>
            <a:ext cx="7965951" cy="200025"/>
          </a:xfrm>
          <a:prstGeom prst="rect">
            <a:avLst/>
          </a:prstGeom>
          <a:noFill/>
          <a:ln/>
        </p:spPr>
        <p:txBody>
          <a:bodyPr wrap="square" lIns="0" tIns="0" rIns="0" bIns="0" rtlCol="0" anchor="t"/>
          <a:lstStyle/>
          <a:p>
            <a:pPr algn="ctr" indent="0" marL="0">
              <a:spcAft>
                <a:spcPts val="1000"/>
              </a:spcAft>
              <a:buNone/>
            </a:pPr>
            <a:r>
              <a:rPr lang="en-US" sz="1300" dirty="0">
                <a:solidFill>
                  <a:srgbClr val="566573"/>
                </a:solidFill>
                <a:latin typeface="Arial" pitchFamily="34" charset="0"/>
                <a:ea typeface="Arial" pitchFamily="34" charset="-122"/>
                <a:cs typeface="Arial" pitchFamily="34" charset="-120"/>
              </a:rPr>
              <a:t>Task events flow from user action to Kafka via Dapr sidecar</a:t>
            </a:r>
            <a:endParaRPr lang="en-US" sz="1300" dirty="0"/>
          </a:p>
        </p:txBody>
      </p:sp>
      <p:sp>
        <p:nvSpPr>
          <p:cNvPr id="7" name="Text 3"/>
          <p:cNvSpPr/>
          <p:nvPr/>
        </p:nvSpPr>
        <p:spPr>
          <a:xfrm>
            <a:off x="507950" y="1560314"/>
            <a:ext cx="1688902" cy="622102"/>
          </a:xfrm>
          <a:prstGeom prst="roundRect">
            <a:avLst>
              <a:gd name="adj" fmla="val 16332"/>
            </a:avLst>
          </a:prstGeom>
          <a:solidFill>
            <a:srgbClr val="FFFFFF"/>
          </a:solidFill>
          <a:ln w="19050">
            <a:solidFill>
              <a:srgbClr val="E67E22"/>
            </a:solidFill>
          </a:ln>
        </p:spPr>
        <p:txBody>
          <a:bodyPr wrap="square" rtlCol="0" anchor="ctr"/>
          <a:lstStyle/>
          <a:p>
            <a:pPr indent="0" marL="0">
              <a:buNone/>
            </a:pPr>
            <a:endParaRPr lang="en-US" dirty="0"/>
          </a:p>
        </p:txBody>
      </p:sp>
      <p:sp>
        <p:nvSpPr>
          <p:cNvPr id="8" name="Text 4"/>
          <p:cNvSpPr/>
          <p:nvPr/>
        </p:nvSpPr>
        <p:spPr>
          <a:xfrm>
            <a:off x="639982" y="1706314"/>
            <a:ext cx="1424839" cy="171450"/>
          </a:xfrm>
          <a:prstGeom prst="rect">
            <a:avLst/>
          </a:prstGeom>
          <a:noFill/>
          <a:ln/>
        </p:spPr>
        <p:txBody>
          <a:bodyPr wrap="square" lIns="0" tIns="0" rIns="0" bIns="0" rtlCol="0" anchor="t"/>
          <a:lstStyle/>
          <a:p>
            <a:pPr algn="ctr" indent="0" marL="0">
              <a:buNone/>
            </a:pPr>
            <a:r>
              <a:rPr lang="en-US" sz="1200" b="1" dirty="0">
                <a:solidFill>
                  <a:srgbClr val="1C2833"/>
                </a:solidFill>
                <a:latin typeface="Arial" pitchFamily="34" charset="0"/>
                <a:ea typeface="Arial" pitchFamily="34" charset="-122"/>
                <a:cs typeface="Arial" pitchFamily="34" charset="-120"/>
              </a:rPr>
              <a:t>User</a:t>
            </a:r>
            <a:endParaRPr lang="en-US" sz="1200" dirty="0"/>
          </a:p>
        </p:txBody>
      </p:sp>
      <p:sp>
        <p:nvSpPr>
          <p:cNvPr id="9" name="Text 5"/>
          <p:cNvSpPr/>
          <p:nvPr/>
        </p:nvSpPr>
        <p:spPr>
          <a:xfrm>
            <a:off x="639982" y="1903065"/>
            <a:ext cx="1424839" cy="133350"/>
          </a:xfrm>
          <a:prstGeom prst="rect">
            <a:avLst/>
          </a:prstGeom>
          <a:noFill/>
          <a:ln/>
        </p:spPr>
        <p:txBody>
          <a:bodyPr wrap="square" lIns="0" tIns="0" rIns="0" bIns="0" rtlCol="0" anchor="t"/>
          <a:lstStyle/>
          <a:p>
            <a:pPr algn="ctr" indent="0" marL="0">
              <a:spcBef>
                <a:spcPts val="200"/>
              </a:spcBef>
              <a:buNone/>
            </a:pPr>
            <a:r>
              <a:rPr lang="en-US" sz="900" dirty="0">
                <a:solidFill>
                  <a:srgbClr val="AAB7B8"/>
                </a:solidFill>
                <a:latin typeface="Arial" pitchFamily="34" charset="0"/>
                <a:ea typeface="Arial" pitchFamily="34" charset="-122"/>
                <a:cs typeface="Arial" pitchFamily="34" charset="-120"/>
              </a:rPr>
              <a:t>Creates Task</a:t>
            </a:r>
            <a:endParaRPr lang="en-US" sz="900" dirty="0"/>
          </a:p>
        </p:txBody>
      </p:sp>
      <p:sp>
        <p:nvSpPr>
          <p:cNvPr id="10" name="Text 6"/>
          <p:cNvSpPr/>
          <p:nvPr/>
        </p:nvSpPr>
        <p:spPr>
          <a:xfrm>
            <a:off x="2298353" y="1723727"/>
            <a:ext cx="151349" cy="295275"/>
          </a:xfrm>
          <a:prstGeom prst="rect">
            <a:avLst/>
          </a:prstGeom>
          <a:noFill/>
          <a:ln/>
        </p:spPr>
        <p:txBody>
          <a:bodyPr wrap="square" lIns="0" tIns="0" rIns="0" bIns="0" rtlCol="0" anchor="t"/>
          <a:lstStyle/>
          <a:p>
            <a:pPr algn="l" indent="0" marL="0">
              <a:spcBef>
                <a:spcPts val="2000"/>
              </a:spcBef>
              <a:spcAft>
                <a:spcPts val="2000"/>
              </a:spcAft>
              <a:buNone/>
            </a:pPr>
            <a:r>
              <a:rPr lang="en-US" sz="2000" b="1" dirty="0">
                <a:solidFill>
                  <a:srgbClr val="E67E22"/>
                </a:solidFill>
                <a:latin typeface="Arial" pitchFamily="34" charset="0"/>
                <a:ea typeface="Arial" pitchFamily="34" charset="-122"/>
                <a:cs typeface="Arial" pitchFamily="34" charset="-120"/>
              </a:rPr>
              <a:t>&gt;</a:t>
            </a:r>
            <a:endParaRPr lang="en-US" sz="2000" dirty="0"/>
          </a:p>
        </p:txBody>
      </p:sp>
      <p:sp>
        <p:nvSpPr>
          <p:cNvPr id="11" name="Text 7"/>
          <p:cNvSpPr/>
          <p:nvPr/>
        </p:nvSpPr>
        <p:spPr>
          <a:xfrm>
            <a:off x="2548235" y="1560314"/>
            <a:ext cx="1688902" cy="622102"/>
          </a:xfrm>
          <a:prstGeom prst="roundRect">
            <a:avLst>
              <a:gd name="adj" fmla="val 16332"/>
            </a:avLst>
          </a:prstGeom>
          <a:solidFill>
            <a:srgbClr val="FFFFFF"/>
          </a:solidFill>
          <a:ln w="19050">
            <a:solidFill>
              <a:srgbClr val="E67E22"/>
            </a:solidFill>
          </a:ln>
        </p:spPr>
        <p:txBody>
          <a:bodyPr wrap="square" rtlCol="0" anchor="ctr"/>
          <a:lstStyle/>
          <a:p>
            <a:pPr indent="0" marL="0">
              <a:buNone/>
            </a:pPr>
            <a:endParaRPr lang="en-US" dirty="0"/>
          </a:p>
        </p:txBody>
      </p:sp>
      <p:sp>
        <p:nvSpPr>
          <p:cNvPr id="12" name="Text 8"/>
          <p:cNvSpPr/>
          <p:nvPr/>
        </p:nvSpPr>
        <p:spPr>
          <a:xfrm>
            <a:off x="2680267" y="1706314"/>
            <a:ext cx="1424839" cy="171450"/>
          </a:xfrm>
          <a:prstGeom prst="rect">
            <a:avLst/>
          </a:prstGeom>
          <a:noFill/>
          <a:ln/>
        </p:spPr>
        <p:txBody>
          <a:bodyPr wrap="square" lIns="0" tIns="0" rIns="0" bIns="0" rtlCol="0" anchor="t"/>
          <a:lstStyle/>
          <a:p>
            <a:pPr algn="ctr" indent="0" marL="0">
              <a:buNone/>
            </a:pPr>
            <a:r>
              <a:rPr lang="en-US" sz="1200" b="1" dirty="0">
                <a:solidFill>
                  <a:srgbClr val="1C2833"/>
                </a:solidFill>
                <a:latin typeface="Arial" pitchFamily="34" charset="0"/>
                <a:ea typeface="Arial" pitchFamily="34" charset="-122"/>
                <a:cs typeface="Arial" pitchFamily="34" charset="-120"/>
              </a:rPr>
              <a:t>FastAPI</a:t>
            </a:r>
            <a:endParaRPr lang="en-US" sz="1200" dirty="0"/>
          </a:p>
        </p:txBody>
      </p:sp>
      <p:sp>
        <p:nvSpPr>
          <p:cNvPr id="13" name="Text 9"/>
          <p:cNvSpPr/>
          <p:nvPr/>
        </p:nvSpPr>
        <p:spPr>
          <a:xfrm>
            <a:off x="2680267" y="1903065"/>
            <a:ext cx="1424839" cy="133350"/>
          </a:xfrm>
          <a:prstGeom prst="rect">
            <a:avLst/>
          </a:prstGeom>
          <a:noFill/>
          <a:ln/>
        </p:spPr>
        <p:txBody>
          <a:bodyPr wrap="square" lIns="0" tIns="0" rIns="0" bIns="0" rtlCol="0" anchor="t"/>
          <a:lstStyle/>
          <a:p>
            <a:pPr algn="ctr" indent="0" marL="0">
              <a:spcBef>
                <a:spcPts val="200"/>
              </a:spcBef>
              <a:buNone/>
            </a:pPr>
            <a:r>
              <a:rPr lang="en-US" sz="900" dirty="0">
                <a:solidFill>
                  <a:srgbClr val="AAB7B8"/>
                </a:solidFill>
                <a:latin typeface="Arial" pitchFamily="34" charset="0"/>
                <a:ea typeface="Arial" pitchFamily="34" charset="-122"/>
                <a:cs typeface="Arial" pitchFamily="34" charset="-120"/>
              </a:rPr>
              <a:t>Backend API</a:t>
            </a:r>
            <a:endParaRPr lang="en-US" sz="900" dirty="0"/>
          </a:p>
        </p:txBody>
      </p:sp>
      <p:sp>
        <p:nvSpPr>
          <p:cNvPr id="14" name="Text 10"/>
          <p:cNvSpPr/>
          <p:nvPr/>
        </p:nvSpPr>
        <p:spPr>
          <a:xfrm>
            <a:off x="4338638" y="1723727"/>
            <a:ext cx="151349" cy="295275"/>
          </a:xfrm>
          <a:prstGeom prst="rect">
            <a:avLst/>
          </a:prstGeom>
          <a:noFill/>
          <a:ln/>
        </p:spPr>
        <p:txBody>
          <a:bodyPr wrap="square" lIns="0" tIns="0" rIns="0" bIns="0" rtlCol="0" anchor="t"/>
          <a:lstStyle/>
          <a:p>
            <a:pPr algn="l" indent="0" marL="0">
              <a:spcBef>
                <a:spcPts val="2000"/>
              </a:spcBef>
              <a:spcAft>
                <a:spcPts val="2000"/>
              </a:spcAft>
              <a:buNone/>
            </a:pPr>
            <a:r>
              <a:rPr lang="en-US" sz="2000" b="1" dirty="0">
                <a:solidFill>
                  <a:srgbClr val="E67E22"/>
                </a:solidFill>
                <a:latin typeface="Arial" pitchFamily="34" charset="0"/>
                <a:ea typeface="Arial" pitchFamily="34" charset="-122"/>
                <a:cs typeface="Arial" pitchFamily="34" charset="-120"/>
              </a:rPr>
              <a:t>&gt;</a:t>
            </a:r>
            <a:endParaRPr lang="en-US" sz="2000" dirty="0"/>
          </a:p>
        </p:txBody>
      </p:sp>
      <p:sp>
        <p:nvSpPr>
          <p:cNvPr id="15" name="Text 11"/>
          <p:cNvSpPr/>
          <p:nvPr/>
        </p:nvSpPr>
        <p:spPr>
          <a:xfrm>
            <a:off x="4588520" y="1560314"/>
            <a:ext cx="1688902" cy="622102"/>
          </a:xfrm>
          <a:prstGeom prst="roundRect">
            <a:avLst>
              <a:gd name="adj" fmla="val 16332"/>
            </a:avLst>
          </a:prstGeom>
          <a:solidFill>
            <a:srgbClr val="FFFFFF"/>
          </a:solidFill>
          <a:ln w="19050">
            <a:solidFill>
              <a:srgbClr val="E67E22"/>
            </a:solidFill>
          </a:ln>
        </p:spPr>
        <p:txBody>
          <a:bodyPr wrap="square" rtlCol="0" anchor="ctr"/>
          <a:lstStyle/>
          <a:p>
            <a:pPr indent="0" marL="0">
              <a:buNone/>
            </a:pPr>
            <a:endParaRPr lang="en-US" dirty="0"/>
          </a:p>
        </p:txBody>
      </p:sp>
      <p:sp>
        <p:nvSpPr>
          <p:cNvPr id="16" name="Text 12"/>
          <p:cNvSpPr/>
          <p:nvPr/>
        </p:nvSpPr>
        <p:spPr>
          <a:xfrm>
            <a:off x="4720551" y="1706314"/>
            <a:ext cx="1424839" cy="171450"/>
          </a:xfrm>
          <a:prstGeom prst="rect">
            <a:avLst/>
          </a:prstGeom>
          <a:noFill/>
          <a:ln/>
        </p:spPr>
        <p:txBody>
          <a:bodyPr wrap="square" lIns="0" tIns="0" rIns="0" bIns="0" rtlCol="0" anchor="t"/>
          <a:lstStyle/>
          <a:p>
            <a:pPr algn="ctr" indent="0" marL="0">
              <a:buNone/>
            </a:pPr>
            <a:r>
              <a:rPr lang="en-US" sz="1200" b="1" dirty="0">
                <a:solidFill>
                  <a:srgbClr val="1C2833"/>
                </a:solidFill>
                <a:latin typeface="Arial" pitchFamily="34" charset="0"/>
                <a:ea typeface="Arial" pitchFamily="34" charset="-122"/>
                <a:cs typeface="Arial" pitchFamily="34" charset="-120"/>
              </a:rPr>
              <a:t>Dapr</a:t>
            </a:r>
            <a:endParaRPr lang="en-US" sz="1200" dirty="0"/>
          </a:p>
        </p:txBody>
      </p:sp>
      <p:sp>
        <p:nvSpPr>
          <p:cNvPr id="17" name="Text 13"/>
          <p:cNvSpPr/>
          <p:nvPr/>
        </p:nvSpPr>
        <p:spPr>
          <a:xfrm>
            <a:off x="4720551" y="1903065"/>
            <a:ext cx="1424839" cy="133350"/>
          </a:xfrm>
          <a:prstGeom prst="rect">
            <a:avLst/>
          </a:prstGeom>
          <a:noFill/>
          <a:ln/>
        </p:spPr>
        <p:txBody>
          <a:bodyPr wrap="square" lIns="0" tIns="0" rIns="0" bIns="0" rtlCol="0" anchor="t"/>
          <a:lstStyle/>
          <a:p>
            <a:pPr algn="ctr" indent="0" marL="0">
              <a:spcBef>
                <a:spcPts val="200"/>
              </a:spcBef>
              <a:buNone/>
            </a:pPr>
            <a:r>
              <a:rPr lang="en-US" sz="900" dirty="0">
                <a:solidFill>
                  <a:srgbClr val="AAB7B8"/>
                </a:solidFill>
                <a:latin typeface="Arial" pitchFamily="34" charset="0"/>
                <a:ea typeface="Arial" pitchFamily="34" charset="-122"/>
                <a:cs typeface="Arial" pitchFamily="34" charset="-120"/>
              </a:rPr>
              <a:t>Sidecar Proxy</a:t>
            </a:r>
            <a:endParaRPr lang="en-US" sz="900" dirty="0"/>
          </a:p>
        </p:txBody>
      </p:sp>
      <p:sp>
        <p:nvSpPr>
          <p:cNvPr id="18" name="Text 14"/>
          <p:cNvSpPr/>
          <p:nvPr/>
        </p:nvSpPr>
        <p:spPr>
          <a:xfrm>
            <a:off x="6378922" y="1723727"/>
            <a:ext cx="151349" cy="295275"/>
          </a:xfrm>
          <a:prstGeom prst="rect">
            <a:avLst/>
          </a:prstGeom>
          <a:noFill/>
          <a:ln/>
        </p:spPr>
        <p:txBody>
          <a:bodyPr wrap="square" lIns="0" tIns="0" rIns="0" bIns="0" rtlCol="0" anchor="t"/>
          <a:lstStyle/>
          <a:p>
            <a:pPr algn="l" indent="0" marL="0">
              <a:spcBef>
                <a:spcPts val="2000"/>
              </a:spcBef>
              <a:spcAft>
                <a:spcPts val="2000"/>
              </a:spcAft>
              <a:buNone/>
            </a:pPr>
            <a:r>
              <a:rPr lang="en-US" sz="2000" b="1" dirty="0">
                <a:solidFill>
                  <a:srgbClr val="E67E22"/>
                </a:solidFill>
                <a:latin typeface="Arial" pitchFamily="34" charset="0"/>
                <a:ea typeface="Arial" pitchFamily="34" charset="-122"/>
                <a:cs typeface="Arial" pitchFamily="34" charset="-120"/>
              </a:rPr>
              <a:t>&gt;</a:t>
            </a:r>
            <a:endParaRPr lang="en-US" sz="2000" dirty="0"/>
          </a:p>
        </p:txBody>
      </p:sp>
      <p:sp>
        <p:nvSpPr>
          <p:cNvPr id="19" name="Text 15"/>
          <p:cNvSpPr/>
          <p:nvPr/>
        </p:nvSpPr>
        <p:spPr>
          <a:xfrm>
            <a:off x="6628805" y="1560314"/>
            <a:ext cx="1688902" cy="622102"/>
          </a:xfrm>
          <a:prstGeom prst="roundRect">
            <a:avLst>
              <a:gd name="adj" fmla="val 16332"/>
            </a:avLst>
          </a:prstGeom>
          <a:solidFill>
            <a:srgbClr val="FFFFFF"/>
          </a:solidFill>
          <a:ln w="19050">
            <a:solidFill>
              <a:srgbClr val="E67E22"/>
            </a:solidFill>
          </a:ln>
        </p:spPr>
        <p:txBody>
          <a:bodyPr wrap="square" rtlCol="0" anchor="ctr"/>
          <a:lstStyle/>
          <a:p>
            <a:pPr indent="0" marL="0">
              <a:buNone/>
            </a:pPr>
            <a:endParaRPr lang="en-US" dirty="0"/>
          </a:p>
        </p:txBody>
      </p:sp>
      <p:sp>
        <p:nvSpPr>
          <p:cNvPr id="20" name="Text 16"/>
          <p:cNvSpPr/>
          <p:nvPr/>
        </p:nvSpPr>
        <p:spPr>
          <a:xfrm>
            <a:off x="6760836" y="1706314"/>
            <a:ext cx="1424839" cy="171450"/>
          </a:xfrm>
          <a:prstGeom prst="rect">
            <a:avLst/>
          </a:prstGeom>
          <a:noFill/>
          <a:ln/>
        </p:spPr>
        <p:txBody>
          <a:bodyPr wrap="square" lIns="0" tIns="0" rIns="0" bIns="0" rtlCol="0" anchor="t"/>
          <a:lstStyle/>
          <a:p>
            <a:pPr algn="ctr" indent="0" marL="0">
              <a:buNone/>
            </a:pPr>
            <a:r>
              <a:rPr lang="en-US" sz="1200" b="1" dirty="0">
                <a:solidFill>
                  <a:srgbClr val="1C2833"/>
                </a:solidFill>
                <a:latin typeface="Arial" pitchFamily="34" charset="0"/>
                <a:ea typeface="Arial" pitchFamily="34" charset="-122"/>
                <a:cs typeface="Arial" pitchFamily="34" charset="-120"/>
              </a:rPr>
              <a:t>Kafka</a:t>
            </a:r>
            <a:endParaRPr lang="en-US" sz="1200" dirty="0"/>
          </a:p>
        </p:txBody>
      </p:sp>
      <p:sp>
        <p:nvSpPr>
          <p:cNvPr id="21" name="Text 17"/>
          <p:cNvSpPr/>
          <p:nvPr/>
        </p:nvSpPr>
        <p:spPr>
          <a:xfrm>
            <a:off x="6760836" y="1903065"/>
            <a:ext cx="1424839" cy="133350"/>
          </a:xfrm>
          <a:prstGeom prst="rect">
            <a:avLst/>
          </a:prstGeom>
          <a:noFill/>
          <a:ln/>
        </p:spPr>
        <p:txBody>
          <a:bodyPr wrap="square" lIns="0" tIns="0" rIns="0" bIns="0" rtlCol="0" anchor="t"/>
          <a:lstStyle/>
          <a:p>
            <a:pPr algn="ctr" indent="0" marL="0">
              <a:spcBef>
                <a:spcPts val="200"/>
              </a:spcBef>
              <a:buNone/>
            </a:pPr>
            <a:r>
              <a:rPr lang="en-US" sz="900" dirty="0">
                <a:solidFill>
                  <a:srgbClr val="AAB7B8"/>
                </a:solidFill>
                <a:latin typeface="Arial" pitchFamily="34" charset="0"/>
                <a:ea typeface="Arial" pitchFamily="34" charset="-122"/>
                <a:cs typeface="Arial" pitchFamily="34" charset="-120"/>
              </a:rPr>
              <a:t>Event Broker</a:t>
            </a:r>
            <a:endParaRPr lang="en-US" sz="900" dirty="0"/>
          </a:p>
        </p:txBody>
      </p:sp>
      <p:sp>
        <p:nvSpPr>
          <p:cNvPr id="22" name="Text 18"/>
          <p:cNvSpPr/>
          <p:nvPr/>
        </p:nvSpPr>
        <p:spPr>
          <a:xfrm>
            <a:off x="507950" y="2526804"/>
            <a:ext cx="7809756" cy="1577578"/>
          </a:xfrm>
          <a:prstGeom prst="roundRect">
            <a:avLst>
              <a:gd name="adj" fmla="val 4830"/>
            </a:avLst>
          </a:prstGeom>
          <a:solidFill>
            <a:srgbClr val="FEF9E7"/>
          </a:solidFill>
          <a:ln w="9525">
            <a:solidFill>
              <a:srgbClr val="F9E79F"/>
            </a:solidFill>
          </a:ln>
        </p:spPr>
        <p:txBody>
          <a:bodyPr wrap="square" rtlCol="0" anchor="ctr"/>
          <a:lstStyle/>
          <a:p>
            <a:pPr indent="0" marL="0">
              <a:buNone/>
            </a:pPr>
            <a:endParaRPr lang="en-US" dirty="0"/>
          </a:p>
        </p:txBody>
      </p:sp>
      <p:sp>
        <p:nvSpPr>
          <p:cNvPr id="23" name="Text 19"/>
          <p:cNvSpPr/>
          <p:nvPr/>
        </p:nvSpPr>
        <p:spPr>
          <a:xfrm>
            <a:off x="720626" y="2688729"/>
            <a:ext cx="7532093" cy="171450"/>
          </a:xfrm>
          <a:prstGeom prst="rect">
            <a:avLst/>
          </a:prstGeom>
          <a:noFill/>
          <a:ln/>
        </p:spPr>
        <p:txBody>
          <a:bodyPr wrap="square" lIns="0" tIns="0" rIns="0" bIns="0" rtlCol="0" anchor="t"/>
          <a:lstStyle/>
          <a:p>
            <a:pPr algn="l" indent="0" marL="0">
              <a:buNone/>
            </a:pPr>
            <a:r>
              <a:rPr lang="en-US" sz="1200" b="1" dirty="0">
                <a:solidFill>
                  <a:srgbClr val="7D6608"/>
                </a:solidFill>
                <a:latin typeface="Arial" pitchFamily="34" charset="0"/>
                <a:ea typeface="Arial" pitchFamily="34" charset="-122"/>
                <a:cs typeface="Arial" pitchFamily="34" charset="-120"/>
              </a:rPr>
              <a:t>Key Design Decisions:</a:t>
            </a:r>
            <a:endParaRPr lang="en-US" sz="1200" dirty="0"/>
          </a:p>
        </p:txBody>
      </p:sp>
      <p:sp>
        <p:nvSpPr>
          <p:cNvPr id="24" name="Text 20"/>
          <p:cNvSpPr/>
          <p:nvPr/>
        </p:nvSpPr>
        <p:spPr>
          <a:xfrm>
            <a:off x="720626" y="2936379"/>
            <a:ext cx="7384405" cy="1006078"/>
          </a:xfrm>
          <a:prstGeom prst="rect">
            <a:avLst/>
          </a:prstGeom>
          <a:noFill/>
          <a:ln/>
        </p:spPr>
        <p:txBody>
          <a:bodyPr wrap="square" lIns="190500" tIns="0" rIns="0" bIns="0" rtlCol="0" anchor="t"/>
          <a:lstStyle/>
          <a:p>
            <a:pPr algn="l" marL="190500" indent="-190500">
              <a:lnSpc>
                <a:spcPts val="1980"/>
              </a:lnSpc>
              <a:buSzPct val="100000"/>
              <a:buChar char="•"/>
            </a:pPr>
            <a:r>
              <a:rPr lang="en-US" sz="1100" dirty="0">
                <a:solidFill>
                  <a:srgbClr val="7D6608"/>
                </a:solidFill>
                <a:latin typeface="Arial" pitchFamily="34" charset="0"/>
                <a:ea typeface="Arial" pitchFamily="34" charset="-122"/>
                <a:cs typeface="Arial" pitchFamily="34" charset="-120"/>
              </a:rPr>
              <a:t>Fire-and-forget pattern (non-blocking event publish)</a:t>
            </a:r>
            <a:endParaRPr lang="en-US" sz="1100" dirty="0"/>
          </a:p>
          <a:p>
            <a:pPr algn="l" marL="190500" indent="-190500">
              <a:lnSpc>
                <a:spcPts val="1980"/>
              </a:lnSpc>
              <a:buSzPct val="100000"/>
              <a:buChar char="•"/>
            </a:pPr>
            <a:r>
              <a:rPr lang="en-US" sz="1100" dirty="0">
                <a:solidFill>
                  <a:srgbClr val="7D6608"/>
                </a:solidFill>
                <a:latin typeface="Arial" pitchFamily="34" charset="0"/>
                <a:ea typeface="Arial" pitchFamily="34" charset="-122"/>
                <a:cs typeface="Arial" pitchFamily="34" charset="-120"/>
              </a:rPr>
              <a:t>Dapr sidecar on backend pod only (not frontend)</a:t>
            </a:r>
            <a:endParaRPr lang="en-US" sz="1100" dirty="0"/>
          </a:p>
          <a:p>
            <a:pPr algn="l" marL="190500" indent="-190500">
              <a:lnSpc>
                <a:spcPts val="1980"/>
              </a:lnSpc>
              <a:buSzPct val="100000"/>
              <a:buChar char="•"/>
            </a:pPr>
            <a:r>
              <a:rPr lang="en-US" sz="1100" dirty="0">
                <a:solidFill>
                  <a:srgbClr val="7D6608"/>
                </a:solidFill>
                <a:latin typeface="Arial" pitchFamily="34" charset="0"/>
                <a:ea typeface="Arial" pitchFamily="34" charset="-122"/>
                <a:cs typeface="Arial" pitchFamily="34" charset="-120"/>
              </a:rPr>
              <a:t>Kafka KRaft mode eliminates Zookeeper dependency</a:t>
            </a:r>
            <a:endParaRPr lang="en-US" sz="1100" dirty="0"/>
          </a:p>
          <a:p>
            <a:pPr algn="l" marL="190500" indent="-190500">
              <a:lnSpc>
                <a:spcPts val="1980"/>
              </a:lnSpc>
              <a:buSzPct val="100000"/>
              <a:buChar char="•"/>
            </a:pPr>
            <a:r>
              <a:rPr lang="en-US" sz="1100" dirty="0">
                <a:solidFill>
                  <a:srgbClr val="7D6608"/>
                </a:solidFill>
                <a:latin typeface="Arial" pitchFamily="34" charset="0"/>
                <a:ea typeface="Arial" pitchFamily="34" charset="-122"/>
                <a:cs typeface="Arial" pitchFamily="34" charset="-120"/>
              </a:rPr>
              <a:t>Topic auto-creation enabled for simplicity</a:t>
            </a:r>
            <a:endParaRPr lang="en-US" sz="11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4624730"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Resource Usage &amp; Free-Tier Fit</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381000" y="965150"/>
            <a:ext cx="8290509" cy="200025"/>
          </a:xfrm>
          <a:prstGeom prst="rect">
            <a:avLst/>
          </a:prstGeom>
          <a:noFill/>
          <a:ln/>
        </p:spPr>
        <p:txBody>
          <a:bodyPr wrap="square" lIns="0" tIns="0" rIns="0" bIns="0" rtlCol="0" anchor="t"/>
          <a:lstStyle/>
          <a:p>
            <a:pPr algn="l" indent="0" marL="0">
              <a:spcAft>
                <a:spcPts val="1000"/>
              </a:spcAft>
              <a:buNone/>
            </a:pPr>
            <a:r>
              <a:rPr lang="en-US" sz="1300" dirty="0">
                <a:solidFill>
                  <a:srgbClr val="566573"/>
                </a:solidFill>
                <a:latin typeface="Arial" pitchFamily="34" charset="0"/>
                <a:ea typeface="Arial" pitchFamily="34" charset="-122"/>
                <a:cs typeface="Arial" pitchFamily="34" charset="-120"/>
              </a:rPr>
              <a:t>All components fit within a single 1 OCPU / 8GB RAM node</a:t>
            </a:r>
            <a:endParaRPr lang="en-US" sz="1300" dirty="0"/>
          </a:p>
        </p:txBody>
      </p:sp>
      <p:graphicFrame>
        <p:nvGraphicFramePr>
          <p:cNvPr id="12" name="Table 0"/>
          <p:cNvGraphicFramePr>
            <a:graphicFrameLocks noGrp="1"/>
          </p:cNvGraphicFramePr>
          <p:nvPr>
            <p:extLst>
              <p:ext uri="{D42A27DB-BD31-4B8C-83A1-F6EECF244321}">
                <p14:modId xmlns:p14="http://schemas.microsoft.com/office/powerpoint/2010/main" val="1579011935"/>
              </p:ext>
            </p:extLst>
          </p:nvPr>
        </p:nvGraphicFramePr>
        <p:xfrm>
          <a:off x="381000" y="1292126"/>
          <a:ext cx="8127950" cy="914400"/>
        </p:xfrm>
        <a:graphic>
          <a:graphicData uri="http://schemas.openxmlformats.org/drawingml/2006/table">
            <a:tbl>
              <a:tblPr/>
              <a:tblGrid>
                <a:gridCol w="2275826"/>
                <a:gridCol w="1463031"/>
                <a:gridCol w="1463031"/>
                <a:gridCol w="1463031"/>
                <a:gridCol w="1463031"/>
              </a:tblGrid>
              <a:tr h="365760">
                <a:tc>
                  <a:txBody>
                    <a:bodyPr/>
                    <a:lstStyle/>
                    <a:p>
                      <a:pPr algn="ctr" indent="0" marL="0">
                        <a:buNone/>
                      </a:pPr>
                      <a:r>
                        <a:rPr lang="en-US" sz="1200" b="1" dirty="0">
                          <a:solidFill>
                            <a:srgbClr val="FFFFFF"/>
                          </a:solidFill>
                        </a:rPr>
                        <a:t>Component</a:t>
                      </a:r>
                      <a:endParaRPr lang="en-US" sz="12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solidFill>
                      <a:srgbClr val="1C2833"/>
                    </a:solidFill>
                  </a:tcPr>
                </a:tc>
                <a:tc>
                  <a:txBody>
                    <a:bodyPr/>
                    <a:lstStyle/>
                    <a:p>
                      <a:pPr algn="ctr" indent="0" marL="0">
                        <a:buNone/>
                      </a:pPr>
                      <a:r>
                        <a:rPr lang="en-US" sz="1200" b="1" dirty="0">
                          <a:solidFill>
                            <a:srgbClr val="FFFFFF"/>
                          </a:solidFill>
                        </a:rPr>
                        <a:t>CPU Request</a:t>
                      </a:r>
                      <a:endParaRPr lang="en-US" sz="12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solidFill>
                      <a:srgbClr val="1C2833"/>
                    </a:solidFill>
                  </a:tcPr>
                </a:tc>
                <a:tc>
                  <a:txBody>
                    <a:bodyPr/>
                    <a:lstStyle/>
                    <a:p>
                      <a:pPr algn="ctr" indent="0" marL="0">
                        <a:buNone/>
                      </a:pPr>
                      <a:r>
                        <a:rPr lang="en-US" sz="1200" b="1" dirty="0">
                          <a:solidFill>
                            <a:srgbClr val="FFFFFF"/>
                          </a:solidFill>
                        </a:rPr>
                        <a:t>CPU Limit</a:t>
                      </a:r>
                      <a:endParaRPr lang="en-US" sz="12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solidFill>
                      <a:srgbClr val="1C2833"/>
                    </a:solidFill>
                  </a:tcPr>
                </a:tc>
                <a:tc>
                  <a:txBody>
                    <a:bodyPr/>
                    <a:lstStyle/>
                    <a:p>
                      <a:pPr algn="ctr" indent="0" marL="0">
                        <a:buNone/>
                      </a:pPr>
                      <a:r>
                        <a:rPr lang="en-US" sz="1200" b="1" dirty="0">
                          <a:solidFill>
                            <a:srgbClr val="FFFFFF"/>
                          </a:solidFill>
                        </a:rPr>
                        <a:t>RAM Request</a:t>
                      </a:r>
                      <a:endParaRPr lang="en-US" sz="12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solidFill>
                      <a:srgbClr val="1C2833"/>
                    </a:solidFill>
                  </a:tcPr>
                </a:tc>
                <a:tc>
                  <a:txBody>
                    <a:bodyPr/>
                    <a:lstStyle/>
                    <a:p>
                      <a:pPr algn="ctr" indent="0" marL="0">
                        <a:buNone/>
                      </a:pPr>
                      <a:r>
                        <a:rPr lang="en-US" sz="1200" b="1" dirty="0">
                          <a:solidFill>
                            <a:srgbClr val="FFFFFF"/>
                          </a:solidFill>
                        </a:rPr>
                        <a:t>RAM Limit</a:t>
                      </a:r>
                      <a:endParaRPr lang="en-US" sz="12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solidFill>
                      <a:srgbClr val="1C2833"/>
                    </a:solidFill>
                  </a:tcPr>
                </a:tc>
              </a:tr>
              <a:tr h="320040">
                <a:tc>
                  <a:txBody>
                    <a:bodyPr/>
                    <a:lstStyle/>
                    <a:p>
                      <a:pPr algn="ctr" indent="0" marL="0">
                        <a:buNone/>
                      </a:pPr>
                      <a:r>
                        <a:rPr lang="en-US" sz="1100" dirty="0">
                          <a:solidFill>
                            <a:srgbClr val="000000"/>
                          </a:solidFill>
                        </a:rPr>
                        <a:t>Backend</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64m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250m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128Mi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384Mi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r>
              <a:tr h="320040">
                <a:tc>
                  <a:txBody>
                    <a:bodyPr/>
                    <a:lstStyle/>
                    <a:p>
                      <a:pPr algn="ctr" indent="0" marL="0">
                        <a:buNone/>
                      </a:pPr>
                      <a:r>
                        <a:rPr lang="en-US" sz="1100" dirty="0">
                          <a:solidFill>
                            <a:srgbClr val="000000"/>
                          </a:solidFill>
                        </a:rPr>
                        <a:t>Frontend</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64m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250m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128Mi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384Mi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r>
              <a:tr h="320040">
                <a:tc>
                  <a:txBody>
                    <a:bodyPr/>
                    <a:lstStyle/>
                    <a:p>
                      <a:pPr algn="ctr" indent="0" marL="0">
                        <a:buNone/>
                      </a:pPr>
                      <a:r>
                        <a:rPr lang="en-US" sz="1100" dirty="0">
                          <a:solidFill>
                            <a:srgbClr val="000000"/>
                          </a:solidFill>
                        </a:rPr>
                        <a:t>Kafka (KRaft)</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100m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500m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512Mi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1Gi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r>
              <a:tr h="320040">
                <a:tc>
                  <a:txBody>
                    <a:bodyPr/>
                    <a:lstStyle/>
                    <a:p>
                      <a:pPr algn="ctr" indent="0" marL="0">
                        <a:buNone/>
                      </a:pPr>
                      <a:r>
                        <a:rPr lang="en-US" sz="1100" dirty="0">
                          <a:solidFill>
                            <a:srgbClr val="000000"/>
                          </a:solidFill>
                        </a:rPr>
                        <a:t>Dapr Sidecar</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10m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100m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32Mi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64Mi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r>
              <a:tr h="320040">
                <a:tc>
                  <a:txBody>
                    <a:bodyPr/>
                    <a:lstStyle/>
                    <a:p>
                      <a:pPr algn="ctr" indent="0" marL="0">
                        <a:buNone/>
                      </a:pPr>
                      <a:r>
                        <a:rPr lang="en-US" sz="1100" dirty="0">
                          <a:solidFill>
                            <a:srgbClr val="000000"/>
                          </a:solidFill>
                        </a:rPr>
                        <a:t>NGINX Ingress</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50m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200m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64Mi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dirty="0">
                          <a:solidFill>
                            <a:srgbClr val="000000"/>
                          </a:solidFill>
                        </a:rPr>
                        <a:t>128Mi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r>
              <a:tr h="365760">
                <a:tc>
                  <a:txBody>
                    <a:bodyPr/>
                    <a:lstStyle/>
                    <a:p>
                      <a:pPr algn="ctr" indent="0" marL="0">
                        <a:buNone/>
                      </a:pPr>
                      <a:r>
                        <a:rPr lang="en-US" sz="1100" b="1" dirty="0">
                          <a:solidFill>
                            <a:srgbClr val="E67E22"/>
                          </a:solidFill>
                        </a:rPr>
                        <a:t>TOTAL</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b="1" dirty="0">
                          <a:solidFill>
                            <a:srgbClr val="E67E22"/>
                          </a:solidFill>
                        </a:rPr>
                        <a:t>288m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b="1" dirty="0">
                          <a:solidFill>
                            <a:srgbClr val="E67E22"/>
                          </a:solidFill>
                        </a:rPr>
                        <a:t>1300m</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b="1" dirty="0">
                          <a:solidFill>
                            <a:srgbClr val="E67E22"/>
                          </a:solidFill>
                        </a:rPr>
                        <a:t>864Mi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c>
                  <a:txBody>
                    <a:bodyPr/>
                    <a:lstStyle/>
                    <a:p>
                      <a:pPr algn="ctr" indent="0" marL="0">
                        <a:buNone/>
                      </a:pPr>
                      <a:r>
                        <a:rPr lang="en-US" sz="1100" b="1" dirty="0">
                          <a:solidFill>
                            <a:srgbClr val="E67E22"/>
                          </a:solidFill>
                        </a:rPr>
                        <a:t>2.0Gi</a:t>
                      </a:r>
                      <a:endParaRPr lang="en-US" sz="1100" dirty="0"/>
                    </a:p>
                  </a:txBody>
                  <a:tcPr marL="91440" marR="91440" marT="45720" marB="45720" anchor="ctr">
                    <a:lnL w="6350" cap="flat" cmpd="sng" algn="ctr">
                      <a:solidFill>
                        <a:srgbClr val="D5D8DC"/>
                      </a:solidFill>
                      <a:prstDash val="solid"/>
                      <a:round/>
                      <a:headEnd type="none" w="med" len="med"/>
                      <a:tailEnd type="none" w="med" len="med"/>
                    </a:lnL>
                    <a:lnR w="6350" cap="flat" cmpd="sng" algn="ctr">
                      <a:solidFill>
                        <a:srgbClr val="D5D8DC"/>
                      </a:solidFill>
                      <a:prstDash val="solid"/>
                      <a:round/>
                      <a:headEnd type="none" w="med" len="med"/>
                      <a:tailEnd type="none" w="med" len="med"/>
                    </a:lnR>
                    <a:lnT w="6350" cap="flat" cmpd="sng" algn="ctr">
                      <a:solidFill>
                        <a:srgbClr val="D5D8DC"/>
                      </a:solidFill>
                      <a:prstDash val="solid"/>
                      <a:round/>
                      <a:headEnd type="none" w="med" len="med"/>
                      <a:tailEnd type="none" w="med" len="med"/>
                    </a:lnT>
                    <a:lnB w="6350" cap="flat" cmpd="sng" algn="ctr">
                      <a:solidFill>
                        <a:srgbClr val="D5D8DC"/>
                      </a:solidFill>
                      <a:prstDash val="solid"/>
                      <a:round/>
                      <a:headEnd type="none" w="med" len="med"/>
                      <a:tailEnd type="none" w="med" len="med"/>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2885352"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Verification Results</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381000" y="968425"/>
            <a:ext cx="532358" cy="193477"/>
          </a:xfrm>
          <a:prstGeom prst="roundRect">
            <a:avLst>
              <a:gd name="adj" fmla="val 19692"/>
            </a:avLst>
          </a:prstGeom>
          <a:solidFill>
            <a:srgbClr val="27AE60"/>
          </a:solidFill>
          <a:ln/>
        </p:spPr>
        <p:txBody>
          <a:bodyPr wrap="square" rtlCol="0" anchor="ctr"/>
          <a:lstStyle/>
          <a:p>
            <a:pPr indent="0" marL="0">
              <a:buNone/>
            </a:pPr>
            <a:endParaRPr lang="en-US" dirty="0"/>
          </a:p>
        </p:txBody>
      </p:sp>
      <p:sp>
        <p:nvSpPr>
          <p:cNvPr id="7" name="Text 3"/>
          <p:cNvSpPr/>
          <p:nvPr/>
        </p:nvSpPr>
        <p:spPr>
          <a:xfrm>
            <a:off x="482501" y="993725"/>
            <a:ext cx="335944" cy="142875"/>
          </a:xfrm>
          <a:prstGeom prst="rect">
            <a:avLst/>
          </a:prstGeom>
          <a:noFill/>
          <a:ln/>
        </p:spPr>
        <p:txBody>
          <a:bodyPr wrap="square" lIns="0" tIns="0" rIns="0" bIns="0" rtlCol="0" anchor="t"/>
          <a:lstStyle/>
          <a:p>
            <a:pPr algn="l" indent="0" marL="0">
              <a:buNone/>
            </a:pPr>
            <a:r>
              <a:rPr lang="en-US" sz="1000" dirty="0">
                <a:solidFill>
                  <a:srgbClr val="FFFFFF"/>
                </a:solidFill>
                <a:latin typeface="Arial" pitchFamily="34" charset="0"/>
                <a:ea typeface="Arial" pitchFamily="34" charset="-122"/>
                <a:cs typeface="Arial" pitchFamily="34" charset="-120"/>
              </a:rPr>
              <a:t>PASS</a:t>
            </a:r>
            <a:endParaRPr lang="en-US" sz="1000" dirty="0"/>
          </a:p>
        </p:txBody>
      </p:sp>
      <p:sp>
        <p:nvSpPr>
          <p:cNvPr id="8" name="Text 4"/>
          <p:cNvSpPr/>
          <p:nvPr/>
        </p:nvSpPr>
        <p:spPr>
          <a:xfrm>
            <a:off x="1014859" y="965150"/>
            <a:ext cx="2218018" cy="200025"/>
          </a:xfrm>
          <a:prstGeom prst="rect">
            <a:avLst/>
          </a:prstGeom>
          <a:noFill/>
          <a:ln/>
        </p:spPr>
        <p:txBody>
          <a:bodyPr wrap="square" lIns="0" tIns="0" rIns="0" bIns="0" rtlCol="0" anchor="t"/>
          <a:lstStyle/>
          <a:p>
            <a:pPr algn="l" indent="0" marL="0">
              <a:buNone/>
            </a:pPr>
            <a:r>
              <a:rPr lang="en-US" sz="1300" dirty="0">
                <a:solidFill>
                  <a:srgbClr val="2C3E50"/>
                </a:solidFill>
                <a:latin typeface="Arial" pitchFamily="34" charset="0"/>
                <a:ea typeface="Arial" pitchFamily="34" charset="-122"/>
                <a:cs typeface="Arial" pitchFamily="34" charset="-120"/>
              </a:rPr>
              <a:t>kubectl get pods - all Running</a:t>
            </a:r>
            <a:endParaRPr lang="en-US" sz="1300" dirty="0"/>
          </a:p>
        </p:txBody>
      </p:sp>
      <p:sp>
        <p:nvSpPr>
          <p:cNvPr id="9" name="Text 5"/>
          <p:cNvSpPr/>
          <p:nvPr/>
        </p:nvSpPr>
        <p:spPr>
          <a:xfrm>
            <a:off x="381000" y="1269950"/>
            <a:ext cx="532358" cy="193477"/>
          </a:xfrm>
          <a:prstGeom prst="roundRect">
            <a:avLst>
              <a:gd name="adj" fmla="val 19692"/>
            </a:avLst>
          </a:prstGeom>
          <a:solidFill>
            <a:srgbClr val="27AE60"/>
          </a:solidFill>
          <a:ln/>
        </p:spPr>
        <p:txBody>
          <a:bodyPr wrap="square" rtlCol="0" anchor="ctr"/>
          <a:lstStyle/>
          <a:p>
            <a:pPr indent="0" marL="0">
              <a:buNone/>
            </a:pPr>
            <a:endParaRPr lang="en-US" dirty="0"/>
          </a:p>
        </p:txBody>
      </p:sp>
      <p:sp>
        <p:nvSpPr>
          <p:cNvPr id="10" name="Text 6"/>
          <p:cNvSpPr/>
          <p:nvPr/>
        </p:nvSpPr>
        <p:spPr>
          <a:xfrm>
            <a:off x="482501" y="1295251"/>
            <a:ext cx="335944" cy="142875"/>
          </a:xfrm>
          <a:prstGeom prst="rect">
            <a:avLst/>
          </a:prstGeom>
          <a:noFill/>
          <a:ln/>
        </p:spPr>
        <p:txBody>
          <a:bodyPr wrap="square" lIns="0" tIns="0" rIns="0" bIns="0" rtlCol="0" anchor="t"/>
          <a:lstStyle/>
          <a:p>
            <a:pPr algn="l" indent="0" marL="0">
              <a:buNone/>
            </a:pPr>
            <a:r>
              <a:rPr lang="en-US" sz="1000" dirty="0">
                <a:solidFill>
                  <a:srgbClr val="FFFFFF"/>
                </a:solidFill>
                <a:latin typeface="Arial" pitchFamily="34" charset="0"/>
                <a:ea typeface="Arial" pitchFamily="34" charset="-122"/>
                <a:cs typeface="Arial" pitchFamily="34" charset="-120"/>
              </a:rPr>
              <a:t>PASS</a:t>
            </a:r>
            <a:endParaRPr lang="en-US" sz="1000" dirty="0"/>
          </a:p>
        </p:txBody>
      </p:sp>
      <p:sp>
        <p:nvSpPr>
          <p:cNvPr id="11" name="Text 7"/>
          <p:cNvSpPr/>
          <p:nvPr/>
        </p:nvSpPr>
        <p:spPr>
          <a:xfrm>
            <a:off x="1014859" y="1266676"/>
            <a:ext cx="3481033" cy="200025"/>
          </a:xfrm>
          <a:prstGeom prst="rect">
            <a:avLst/>
          </a:prstGeom>
          <a:noFill/>
          <a:ln/>
        </p:spPr>
        <p:txBody>
          <a:bodyPr wrap="square" lIns="0" tIns="0" rIns="0" bIns="0" rtlCol="0" anchor="t"/>
          <a:lstStyle/>
          <a:p>
            <a:pPr algn="l" indent="0" marL="0">
              <a:buNone/>
            </a:pPr>
            <a:r>
              <a:rPr lang="en-US" sz="1300" dirty="0">
                <a:solidFill>
                  <a:srgbClr val="2C3E50"/>
                </a:solidFill>
                <a:latin typeface="Arial" pitchFamily="34" charset="0"/>
                <a:ea typeface="Arial" pitchFamily="34" charset="-122"/>
                <a:cs typeface="Arial" pitchFamily="34" charset="-120"/>
              </a:rPr>
              <a:t>kubectl get svc - correct ports (7860, 80, 9092)</a:t>
            </a:r>
            <a:endParaRPr lang="en-US" sz="1300" dirty="0"/>
          </a:p>
        </p:txBody>
      </p:sp>
      <p:sp>
        <p:nvSpPr>
          <p:cNvPr id="12" name="Text 8"/>
          <p:cNvSpPr/>
          <p:nvPr/>
        </p:nvSpPr>
        <p:spPr>
          <a:xfrm>
            <a:off x="381000" y="1571476"/>
            <a:ext cx="532358" cy="193477"/>
          </a:xfrm>
          <a:prstGeom prst="roundRect">
            <a:avLst>
              <a:gd name="adj" fmla="val 19692"/>
            </a:avLst>
          </a:prstGeom>
          <a:solidFill>
            <a:srgbClr val="27AE60"/>
          </a:solidFill>
          <a:ln/>
        </p:spPr>
        <p:txBody>
          <a:bodyPr wrap="square" rtlCol="0" anchor="ctr"/>
          <a:lstStyle/>
          <a:p>
            <a:pPr indent="0" marL="0">
              <a:buNone/>
            </a:pPr>
            <a:endParaRPr lang="en-US" dirty="0"/>
          </a:p>
        </p:txBody>
      </p:sp>
      <p:sp>
        <p:nvSpPr>
          <p:cNvPr id="13" name="Text 9"/>
          <p:cNvSpPr/>
          <p:nvPr/>
        </p:nvSpPr>
        <p:spPr>
          <a:xfrm>
            <a:off x="482501" y="1596777"/>
            <a:ext cx="335944" cy="142875"/>
          </a:xfrm>
          <a:prstGeom prst="rect">
            <a:avLst/>
          </a:prstGeom>
          <a:noFill/>
          <a:ln/>
        </p:spPr>
        <p:txBody>
          <a:bodyPr wrap="square" lIns="0" tIns="0" rIns="0" bIns="0" rtlCol="0" anchor="t"/>
          <a:lstStyle/>
          <a:p>
            <a:pPr algn="l" indent="0" marL="0">
              <a:buNone/>
            </a:pPr>
            <a:r>
              <a:rPr lang="en-US" sz="1000" dirty="0">
                <a:solidFill>
                  <a:srgbClr val="FFFFFF"/>
                </a:solidFill>
                <a:latin typeface="Arial" pitchFamily="34" charset="0"/>
                <a:ea typeface="Arial" pitchFamily="34" charset="-122"/>
                <a:cs typeface="Arial" pitchFamily="34" charset="-120"/>
              </a:rPr>
              <a:t>PASS</a:t>
            </a:r>
            <a:endParaRPr lang="en-US" sz="1000" dirty="0"/>
          </a:p>
        </p:txBody>
      </p:sp>
      <p:sp>
        <p:nvSpPr>
          <p:cNvPr id="14" name="Text 10"/>
          <p:cNvSpPr/>
          <p:nvPr/>
        </p:nvSpPr>
        <p:spPr>
          <a:xfrm>
            <a:off x="1014859" y="1568202"/>
            <a:ext cx="3899711" cy="200025"/>
          </a:xfrm>
          <a:prstGeom prst="rect">
            <a:avLst/>
          </a:prstGeom>
          <a:noFill/>
          <a:ln/>
        </p:spPr>
        <p:txBody>
          <a:bodyPr wrap="square" lIns="0" tIns="0" rIns="0" bIns="0" rtlCol="0" anchor="t"/>
          <a:lstStyle/>
          <a:p>
            <a:pPr algn="l" indent="0" marL="0">
              <a:buNone/>
            </a:pPr>
            <a:r>
              <a:rPr lang="en-US" sz="1300" dirty="0">
                <a:solidFill>
                  <a:srgbClr val="2C3E50"/>
                </a:solidFill>
                <a:latin typeface="Arial" pitchFamily="34" charset="0"/>
                <a:ea typeface="Arial" pitchFamily="34" charset="-122"/>
                <a:cs typeface="Arial" pitchFamily="34" charset="-120"/>
              </a:rPr>
              <a:t>kubectl get ingress - LB IP 139.185.51.243 assigned</a:t>
            </a:r>
            <a:endParaRPr lang="en-US" sz="1300" dirty="0"/>
          </a:p>
        </p:txBody>
      </p:sp>
      <p:sp>
        <p:nvSpPr>
          <p:cNvPr id="15" name="Text 11"/>
          <p:cNvSpPr/>
          <p:nvPr/>
        </p:nvSpPr>
        <p:spPr>
          <a:xfrm>
            <a:off x="381000" y="1873002"/>
            <a:ext cx="532358" cy="193477"/>
          </a:xfrm>
          <a:prstGeom prst="roundRect">
            <a:avLst>
              <a:gd name="adj" fmla="val 19692"/>
            </a:avLst>
          </a:prstGeom>
          <a:solidFill>
            <a:srgbClr val="27AE60"/>
          </a:solidFill>
          <a:ln/>
        </p:spPr>
        <p:txBody>
          <a:bodyPr wrap="square" rtlCol="0" anchor="ctr"/>
          <a:lstStyle/>
          <a:p>
            <a:pPr indent="0" marL="0">
              <a:buNone/>
            </a:pPr>
            <a:endParaRPr lang="en-US" dirty="0"/>
          </a:p>
        </p:txBody>
      </p:sp>
      <p:sp>
        <p:nvSpPr>
          <p:cNvPr id="16" name="Text 12"/>
          <p:cNvSpPr/>
          <p:nvPr/>
        </p:nvSpPr>
        <p:spPr>
          <a:xfrm>
            <a:off x="482501" y="1898303"/>
            <a:ext cx="335944" cy="142875"/>
          </a:xfrm>
          <a:prstGeom prst="rect">
            <a:avLst/>
          </a:prstGeom>
          <a:noFill/>
          <a:ln/>
        </p:spPr>
        <p:txBody>
          <a:bodyPr wrap="square" lIns="0" tIns="0" rIns="0" bIns="0" rtlCol="0" anchor="t"/>
          <a:lstStyle/>
          <a:p>
            <a:pPr algn="l" indent="0" marL="0">
              <a:buNone/>
            </a:pPr>
            <a:r>
              <a:rPr lang="en-US" sz="1000" dirty="0">
                <a:solidFill>
                  <a:srgbClr val="FFFFFF"/>
                </a:solidFill>
                <a:latin typeface="Arial" pitchFamily="34" charset="0"/>
                <a:ea typeface="Arial" pitchFamily="34" charset="-122"/>
                <a:cs typeface="Arial" pitchFamily="34" charset="-120"/>
              </a:rPr>
              <a:t>PASS</a:t>
            </a:r>
            <a:endParaRPr lang="en-US" sz="1000" dirty="0"/>
          </a:p>
        </p:txBody>
      </p:sp>
      <p:sp>
        <p:nvSpPr>
          <p:cNvPr id="17" name="Text 13"/>
          <p:cNvSpPr/>
          <p:nvPr/>
        </p:nvSpPr>
        <p:spPr>
          <a:xfrm>
            <a:off x="1014859" y="1869728"/>
            <a:ext cx="4254630" cy="200025"/>
          </a:xfrm>
          <a:prstGeom prst="rect">
            <a:avLst/>
          </a:prstGeom>
          <a:noFill/>
          <a:ln/>
        </p:spPr>
        <p:txBody>
          <a:bodyPr wrap="square" lIns="0" tIns="0" rIns="0" bIns="0" rtlCol="0" anchor="t"/>
          <a:lstStyle/>
          <a:p>
            <a:pPr algn="l" indent="0" marL="0">
              <a:buNone/>
            </a:pPr>
            <a:r>
              <a:rPr lang="en-US" sz="1300" dirty="0">
                <a:solidFill>
                  <a:srgbClr val="2C3E50"/>
                </a:solidFill>
                <a:latin typeface="Arial" pitchFamily="34" charset="0"/>
                <a:ea typeface="Arial" pitchFamily="34" charset="-122"/>
                <a:cs typeface="Arial" pitchFamily="34" charset="-120"/>
              </a:rPr>
              <a:t>curl /api/v1/auth/session - backend responds (HTTP 200)</a:t>
            </a:r>
            <a:endParaRPr lang="en-US" sz="1300" dirty="0"/>
          </a:p>
        </p:txBody>
      </p:sp>
      <p:sp>
        <p:nvSpPr>
          <p:cNvPr id="18" name="Text 14"/>
          <p:cNvSpPr/>
          <p:nvPr/>
        </p:nvSpPr>
        <p:spPr>
          <a:xfrm>
            <a:off x="381000" y="2174528"/>
            <a:ext cx="532358" cy="193477"/>
          </a:xfrm>
          <a:prstGeom prst="roundRect">
            <a:avLst>
              <a:gd name="adj" fmla="val 19692"/>
            </a:avLst>
          </a:prstGeom>
          <a:solidFill>
            <a:srgbClr val="27AE60"/>
          </a:solidFill>
          <a:ln/>
        </p:spPr>
        <p:txBody>
          <a:bodyPr wrap="square" rtlCol="0" anchor="ctr"/>
          <a:lstStyle/>
          <a:p>
            <a:pPr indent="0" marL="0">
              <a:buNone/>
            </a:pPr>
            <a:endParaRPr lang="en-US" dirty="0"/>
          </a:p>
        </p:txBody>
      </p:sp>
      <p:sp>
        <p:nvSpPr>
          <p:cNvPr id="19" name="Text 15"/>
          <p:cNvSpPr/>
          <p:nvPr/>
        </p:nvSpPr>
        <p:spPr>
          <a:xfrm>
            <a:off x="482501" y="2199829"/>
            <a:ext cx="335944" cy="142875"/>
          </a:xfrm>
          <a:prstGeom prst="rect">
            <a:avLst/>
          </a:prstGeom>
          <a:noFill/>
          <a:ln/>
        </p:spPr>
        <p:txBody>
          <a:bodyPr wrap="square" lIns="0" tIns="0" rIns="0" bIns="0" rtlCol="0" anchor="t"/>
          <a:lstStyle/>
          <a:p>
            <a:pPr algn="l" indent="0" marL="0">
              <a:buNone/>
            </a:pPr>
            <a:r>
              <a:rPr lang="en-US" sz="1000" dirty="0">
                <a:solidFill>
                  <a:srgbClr val="FFFFFF"/>
                </a:solidFill>
                <a:latin typeface="Arial" pitchFamily="34" charset="0"/>
                <a:ea typeface="Arial" pitchFamily="34" charset="-122"/>
                <a:cs typeface="Arial" pitchFamily="34" charset="-120"/>
              </a:rPr>
              <a:t>PASS</a:t>
            </a:r>
            <a:endParaRPr lang="en-US" sz="1000" dirty="0"/>
          </a:p>
        </p:txBody>
      </p:sp>
      <p:sp>
        <p:nvSpPr>
          <p:cNvPr id="20" name="Text 16"/>
          <p:cNvSpPr/>
          <p:nvPr/>
        </p:nvSpPr>
        <p:spPr>
          <a:xfrm>
            <a:off x="1014859" y="2171254"/>
            <a:ext cx="2504626" cy="200025"/>
          </a:xfrm>
          <a:prstGeom prst="rect">
            <a:avLst/>
          </a:prstGeom>
          <a:noFill/>
          <a:ln/>
        </p:spPr>
        <p:txBody>
          <a:bodyPr wrap="square" lIns="0" tIns="0" rIns="0" bIns="0" rtlCol="0" anchor="t"/>
          <a:lstStyle/>
          <a:p>
            <a:pPr algn="l" indent="0" marL="0">
              <a:buNone/>
            </a:pPr>
            <a:r>
              <a:rPr lang="en-US" sz="1300" dirty="0">
                <a:solidFill>
                  <a:srgbClr val="2C3E50"/>
                </a:solidFill>
                <a:latin typeface="Arial" pitchFamily="34" charset="0"/>
                <a:ea typeface="Arial" pitchFamily="34" charset="-122"/>
                <a:cs typeface="Arial" pitchFamily="34" charset="-120"/>
              </a:rPr>
              <a:t>curl / - frontend loads (HTTP 200)</a:t>
            </a:r>
            <a:endParaRPr lang="en-US" sz="1300" dirty="0"/>
          </a:p>
        </p:txBody>
      </p:sp>
      <p:sp>
        <p:nvSpPr>
          <p:cNvPr id="21" name="Text 17"/>
          <p:cNvSpPr/>
          <p:nvPr/>
        </p:nvSpPr>
        <p:spPr>
          <a:xfrm>
            <a:off x="381000" y="2476054"/>
            <a:ext cx="532358" cy="193477"/>
          </a:xfrm>
          <a:prstGeom prst="roundRect">
            <a:avLst>
              <a:gd name="adj" fmla="val 19692"/>
            </a:avLst>
          </a:prstGeom>
          <a:solidFill>
            <a:srgbClr val="27AE60"/>
          </a:solidFill>
          <a:ln/>
        </p:spPr>
        <p:txBody>
          <a:bodyPr wrap="square" rtlCol="0" anchor="ctr"/>
          <a:lstStyle/>
          <a:p>
            <a:pPr indent="0" marL="0">
              <a:buNone/>
            </a:pPr>
            <a:endParaRPr lang="en-US" dirty="0"/>
          </a:p>
        </p:txBody>
      </p:sp>
      <p:sp>
        <p:nvSpPr>
          <p:cNvPr id="22" name="Text 18"/>
          <p:cNvSpPr/>
          <p:nvPr/>
        </p:nvSpPr>
        <p:spPr>
          <a:xfrm>
            <a:off x="482501" y="2501354"/>
            <a:ext cx="335944" cy="142875"/>
          </a:xfrm>
          <a:prstGeom prst="rect">
            <a:avLst/>
          </a:prstGeom>
          <a:noFill/>
          <a:ln/>
        </p:spPr>
        <p:txBody>
          <a:bodyPr wrap="square" lIns="0" tIns="0" rIns="0" bIns="0" rtlCol="0" anchor="t"/>
          <a:lstStyle/>
          <a:p>
            <a:pPr algn="l" indent="0" marL="0">
              <a:buNone/>
            </a:pPr>
            <a:r>
              <a:rPr lang="en-US" sz="1000" dirty="0">
                <a:solidFill>
                  <a:srgbClr val="FFFFFF"/>
                </a:solidFill>
                <a:latin typeface="Arial" pitchFamily="34" charset="0"/>
                <a:ea typeface="Arial" pitchFamily="34" charset="-122"/>
                <a:cs typeface="Arial" pitchFamily="34" charset="-120"/>
              </a:rPr>
              <a:t>PASS</a:t>
            </a:r>
            <a:endParaRPr lang="en-US" sz="1000" dirty="0"/>
          </a:p>
        </p:txBody>
      </p:sp>
      <p:sp>
        <p:nvSpPr>
          <p:cNvPr id="23" name="Text 19"/>
          <p:cNvSpPr/>
          <p:nvPr/>
        </p:nvSpPr>
        <p:spPr>
          <a:xfrm>
            <a:off x="1014859" y="2472779"/>
            <a:ext cx="3392228" cy="200025"/>
          </a:xfrm>
          <a:prstGeom prst="rect">
            <a:avLst/>
          </a:prstGeom>
          <a:noFill/>
          <a:ln/>
        </p:spPr>
        <p:txBody>
          <a:bodyPr wrap="square" lIns="0" tIns="0" rIns="0" bIns="0" rtlCol="0" anchor="t"/>
          <a:lstStyle/>
          <a:p>
            <a:pPr algn="l" indent="0" marL="0">
              <a:buNone/>
            </a:pPr>
            <a:r>
              <a:rPr lang="en-US" sz="1300" dirty="0">
                <a:solidFill>
                  <a:srgbClr val="2C3E50"/>
                </a:solidFill>
                <a:latin typeface="Arial" pitchFamily="34" charset="0"/>
                <a:ea typeface="Arial" pitchFamily="34" charset="-122"/>
                <a:cs typeface="Arial" pitchFamily="34" charset="-120"/>
              </a:rPr>
              <a:t>Browser signup + login - authentication works</a:t>
            </a:r>
            <a:endParaRPr lang="en-US" sz="1300" dirty="0"/>
          </a:p>
        </p:txBody>
      </p:sp>
      <p:sp>
        <p:nvSpPr>
          <p:cNvPr id="24" name="Text 20"/>
          <p:cNvSpPr/>
          <p:nvPr/>
        </p:nvSpPr>
        <p:spPr>
          <a:xfrm>
            <a:off x="381000" y="2777579"/>
            <a:ext cx="532358" cy="193477"/>
          </a:xfrm>
          <a:prstGeom prst="roundRect">
            <a:avLst>
              <a:gd name="adj" fmla="val 19692"/>
            </a:avLst>
          </a:prstGeom>
          <a:solidFill>
            <a:srgbClr val="27AE60"/>
          </a:solidFill>
          <a:ln/>
        </p:spPr>
        <p:txBody>
          <a:bodyPr wrap="square" rtlCol="0" anchor="ctr"/>
          <a:lstStyle/>
          <a:p>
            <a:pPr indent="0" marL="0">
              <a:buNone/>
            </a:pPr>
            <a:endParaRPr lang="en-US" dirty="0"/>
          </a:p>
        </p:txBody>
      </p:sp>
      <p:sp>
        <p:nvSpPr>
          <p:cNvPr id="25" name="Text 21"/>
          <p:cNvSpPr/>
          <p:nvPr/>
        </p:nvSpPr>
        <p:spPr>
          <a:xfrm>
            <a:off x="482501" y="2802880"/>
            <a:ext cx="335944" cy="142875"/>
          </a:xfrm>
          <a:prstGeom prst="rect">
            <a:avLst/>
          </a:prstGeom>
          <a:noFill/>
          <a:ln/>
        </p:spPr>
        <p:txBody>
          <a:bodyPr wrap="square" lIns="0" tIns="0" rIns="0" bIns="0" rtlCol="0" anchor="t"/>
          <a:lstStyle/>
          <a:p>
            <a:pPr algn="l" indent="0" marL="0">
              <a:buNone/>
            </a:pPr>
            <a:r>
              <a:rPr lang="en-US" sz="1000" dirty="0">
                <a:solidFill>
                  <a:srgbClr val="FFFFFF"/>
                </a:solidFill>
                <a:latin typeface="Arial" pitchFamily="34" charset="0"/>
                <a:ea typeface="Arial" pitchFamily="34" charset="-122"/>
                <a:cs typeface="Arial" pitchFamily="34" charset="-120"/>
              </a:rPr>
              <a:t>PASS</a:t>
            </a:r>
            <a:endParaRPr lang="en-US" sz="1000" dirty="0"/>
          </a:p>
        </p:txBody>
      </p:sp>
      <p:sp>
        <p:nvSpPr>
          <p:cNvPr id="26" name="Text 22"/>
          <p:cNvSpPr/>
          <p:nvPr/>
        </p:nvSpPr>
        <p:spPr>
          <a:xfrm>
            <a:off x="1014859" y="2774305"/>
            <a:ext cx="3742896" cy="200025"/>
          </a:xfrm>
          <a:prstGeom prst="rect">
            <a:avLst/>
          </a:prstGeom>
          <a:noFill/>
          <a:ln/>
        </p:spPr>
        <p:txBody>
          <a:bodyPr wrap="square" lIns="0" tIns="0" rIns="0" bIns="0" rtlCol="0" anchor="t"/>
          <a:lstStyle/>
          <a:p>
            <a:pPr algn="l" indent="0" marL="0">
              <a:buNone/>
            </a:pPr>
            <a:r>
              <a:rPr lang="en-US" sz="1300" dirty="0">
                <a:solidFill>
                  <a:srgbClr val="2C3E50"/>
                </a:solidFill>
                <a:latin typeface="Arial" pitchFamily="34" charset="0"/>
                <a:ea typeface="Arial" pitchFamily="34" charset="-122"/>
                <a:cs typeface="Arial" pitchFamily="34" charset="-120"/>
              </a:rPr>
              <a:t>Task create/edit/delete - CRUD operations verified</a:t>
            </a:r>
            <a:endParaRPr lang="en-US" sz="1300" dirty="0"/>
          </a:p>
        </p:txBody>
      </p:sp>
      <p:sp>
        <p:nvSpPr>
          <p:cNvPr id="27" name="Text 23"/>
          <p:cNvSpPr/>
          <p:nvPr/>
        </p:nvSpPr>
        <p:spPr>
          <a:xfrm>
            <a:off x="381000" y="3079105"/>
            <a:ext cx="532358" cy="193477"/>
          </a:xfrm>
          <a:prstGeom prst="roundRect">
            <a:avLst>
              <a:gd name="adj" fmla="val 19692"/>
            </a:avLst>
          </a:prstGeom>
          <a:solidFill>
            <a:srgbClr val="27AE60"/>
          </a:solidFill>
          <a:ln/>
        </p:spPr>
        <p:txBody>
          <a:bodyPr wrap="square" rtlCol="0" anchor="ctr"/>
          <a:lstStyle/>
          <a:p>
            <a:pPr indent="0" marL="0">
              <a:buNone/>
            </a:pPr>
            <a:endParaRPr lang="en-US" dirty="0"/>
          </a:p>
        </p:txBody>
      </p:sp>
      <p:sp>
        <p:nvSpPr>
          <p:cNvPr id="28" name="Text 24"/>
          <p:cNvSpPr/>
          <p:nvPr/>
        </p:nvSpPr>
        <p:spPr>
          <a:xfrm>
            <a:off x="482501" y="3104406"/>
            <a:ext cx="335944" cy="142875"/>
          </a:xfrm>
          <a:prstGeom prst="rect">
            <a:avLst/>
          </a:prstGeom>
          <a:noFill/>
          <a:ln/>
        </p:spPr>
        <p:txBody>
          <a:bodyPr wrap="square" lIns="0" tIns="0" rIns="0" bIns="0" rtlCol="0" anchor="t"/>
          <a:lstStyle/>
          <a:p>
            <a:pPr algn="l" indent="0" marL="0">
              <a:buNone/>
            </a:pPr>
            <a:r>
              <a:rPr lang="en-US" sz="1000" dirty="0">
                <a:solidFill>
                  <a:srgbClr val="FFFFFF"/>
                </a:solidFill>
                <a:latin typeface="Arial" pitchFamily="34" charset="0"/>
                <a:ea typeface="Arial" pitchFamily="34" charset="-122"/>
                <a:cs typeface="Arial" pitchFamily="34" charset="-120"/>
              </a:rPr>
              <a:t>PASS</a:t>
            </a:r>
            <a:endParaRPr lang="en-US" sz="1000" dirty="0"/>
          </a:p>
        </p:txBody>
      </p:sp>
      <p:sp>
        <p:nvSpPr>
          <p:cNvPr id="29" name="Text 25"/>
          <p:cNvSpPr/>
          <p:nvPr/>
        </p:nvSpPr>
        <p:spPr>
          <a:xfrm>
            <a:off x="1014859" y="3075831"/>
            <a:ext cx="3883771" cy="200025"/>
          </a:xfrm>
          <a:prstGeom prst="rect">
            <a:avLst/>
          </a:prstGeom>
          <a:noFill/>
          <a:ln/>
        </p:spPr>
        <p:txBody>
          <a:bodyPr wrap="square" lIns="0" tIns="0" rIns="0" bIns="0" rtlCol="0" anchor="t"/>
          <a:lstStyle/>
          <a:p>
            <a:pPr algn="l" indent="0" marL="0">
              <a:buNone/>
            </a:pPr>
            <a:r>
              <a:rPr lang="en-US" sz="1300" dirty="0">
                <a:solidFill>
                  <a:srgbClr val="2C3E50"/>
                </a:solidFill>
                <a:latin typeface="Arial" pitchFamily="34" charset="0"/>
                <a:ea typeface="Arial" pitchFamily="34" charset="-122"/>
                <a:cs typeface="Arial" pitchFamily="34" charset="-120"/>
              </a:rPr>
              <a:t>Dapr event publish to Kafka - event pipeline working</a:t>
            </a:r>
            <a:endParaRPr lang="en-US" sz="1300" dirty="0"/>
          </a:p>
        </p:txBody>
      </p:sp>
      <p:sp>
        <p:nvSpPr>
          <p:cNvPr id="30" name="Text 26"/>
          <p:cNvSpPr/>
          <p:nvPr/>
        </p:nvSpPr>
        <p:spPr>
          <a:xfrm>
            <a:off x="381000" y="3380631"/>
            <a:ext cx="532358" cy="193477"/>
          </a:xfrm>
          <a:prstGeom prst="roundRect">
            <a:avLst>
              <a:gd name="adj" fmla="val 19692"/>
            </a:avLst>
          </a:prstGeom>
          <a:solidFill>
            <a:srgbClr val="27AE60"/>
          </a:solidFill>
          <a:ln/>
        </p:spPr>
        <p:txBody>
          <a:bodyPr wrap="square" rtlCol="0" anchor="ctr"/>
          <a:lstStyle/>
          <a:p>
            <a:pPr indent="0" marL="0">
              <a:buNone/>
            </a:pPr>
            <a:endParaRPr lang="en-US" dirty="0"/>
          </a:p>
        </p:txBody>
      </p:sp>
      <p:sp>
        <p:nvSpPr>
          <p:cNvPr id="31" name="Text 27"/>
          <p:cNvSpPr/>
          <p:nvPr/>
        </p:nvSpPr>
        <p:spPr>
          <a:xfrm>
            <a:off x="482501" y="3405932"/>
            <a:ext cx="335944" cy="142875"/>
          </a:xfrm>
          <a:prstGeom prst="rect">
            <a:avLst/>
          </a:prstGeom>
          <a:noFill/>
          <a:ln/>
        </p:spPr>
        <p:txBody>
          <a:bodyPr wrap="square" lIns="0" tIns="0" rIns="0" bIns="0" rtlCol="0" anchor="t"/>
          <a:lstStyle/>
          <a:p>
            <a:pPr algn="l" indent="0" marL="0">
              <a:buNone/>
            </a:pPr>
            <a:r>
              <a:rPr lang="en-US" sz="1000" dirty="0">
                <a:solidFill>
                  <a:srgbClr val="FFFFFF"/>
                </a:solidFill>
                <a:latin typeface="Arial" pitchFamily="34" charset="0"/>
                <a:ea typeface="Arial" pitchFamily="34" charset="-122"/>
                <a:cs typeface="Arial" pitchFamily="34" charset="-120"/>
              </a:rPr>
              <a:t>PASS</a:t>
            </a:r>
            <a:endParaRPr lang="en-US" sz="1000" dirty="0"/>
          </a:p>
        </p:txBody>
      </p:sp>
      <p:sp>
        <p:nvSpPr>
          <p:cNvPr id="32" name="Text 28"/>
          <p:cNvSpPr/>
          <p:nvPr/>
        </p:nvSpPr>
        <p:spPr>
          <a:xfrm>
            <a:off x="1014859" y="3377357"/>
            <a:ext cx="4482033" cy="200025"/>
          </a:xfrm>
          <a:prstGeom prst="rect">
            <a:avLst/>
          </a:prstGeom>
          <a:noFill/>
          <a:ln/>
        </p:spPr>
        <p:txBody>
          <a:bodyPr wrap="square" lIns="0" tIns="0" rIns="0" bIns="0" rtlCol="0" anchor="t"/>
          <a:lstStyle/>
          <a:p>
            <a:pPr algn="l" indent="0" marL="0">
              <a:buNone/>
            </a:pPr>
            <a:r>
              <a:rPr lang="en-US" sz="1300" dirty="0">
                <a:solidFill>
                  <a:srgbClr val="2C3E50"/>
                </a:solidFill>
                <a:latin typeface="Arial" pitchFamily="34" charset="0"/>
                <a:ea typeface="Arial" pitchFamily="34" charset="-122"/>
                <a:cs typeface="Arial" pitchFamily="34" charset="-120"/>
              </a:rPr>
              <a:t>Resource budget - 238m CPU / 800Mi within 1 OCPU / 8GB</a:t>
            </a:r>
            <a:endParaRPr lang="en-US" sz="1300" dirty="0"/>
          </a:p>
        </p:txBody>
      </p:sp>
      <p:sp>
        <p:nvSpPr>
          <p:cNvPr id="33" name="Text 29"/>
          <p:cNvSpPr/>
          <p:nvPr/>
        </p:nvSpPr>
        <p:spPr>
          <a:xfrm>
            <a:off x="381000" y="3704332"/>
            <a:ext cx="5028009" cy="463451"/>
          </a:xfrm>
          <a:prstGeom prst="roundRect">
            <a:avLst>
              <a:gd name="adj" fmla="val 16442"/>
            </a:avLst>
          </a:prstGeom>
          <a:solidFill>
            <a:srgbClr val="EAFAF1"/>
          </a:solidFill>
          <a:ln/>
        </p:spPr>
        <p:txBody>
          <a:bodyPr wrap="square" rtlCol="0" anchor="ctr"/>
          <a:lstStyle/>
          <a:p>
            <a:pPr indent="0" marL="0">
              <a:buNone/>
            </a:pPr>
            <a:endParaRPr lang="en-US" dirty="0"/>
          </a:p>
        </p:txBody>
      </p:sp>
      <p:sp>
        <p:nvSpPr>
          <p:cNvPr id="34" name="Text 30"/>
          <p:cNvSpPr/>
          <p:nvPr/>
        </p:nvSpPr>
        <p:spPr>
          <a:xfrm>
            <a:off x="584150" y="3831282"/>
            <a:ext cx="4714143" cy="209550"/>
          </a:xfrm>
          <a:prstGeom prst="rect">
            <a:avLst/>
          </a:prstGeom>
          <a:noFill/>
          <a:ln/>
        </p:spPr>
        <p:txBody>
          <a:bodyPr wrap="square" lIns="0" tIns="0" rIns="0" bIns="0" rtlCol="0" anchor="t"/>
          <a:lstStyle/>
          <a:p>
            <a:pPr algn="l" indent="0" marL="0">
              <a:buNone/>
            </a:pPr>
            <a:r>
              <a:rPr lang="en-US" sz="1400" b="1" dirty="0">
                <a:solidFill>
                  <a:srgbClr val="1E8449"/>
                </a:solidFill>
                <a:latin typeface="Arial" pitchFamily="34" charset="0"/>
                <a:ea typeface="Arial" pitchFamily="34" charset="-122"/>
                <a:cs typeface="Arial" pitchFamily="34" charset="-120"/>
              </a:rPr>
              <a:t>33/33 tasks completed across all 6 phases</a:t>
            </a:r>
            <a:endParaRPr lang="en-US" sz="1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1825148"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Future Work</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507950" y="1015901"/>
            <a:ext cx="355550" cy="355550"/>
          </a:xfrm>
          <a:prstGeom prst="roundRect">
            <a:avLst>
              <a:gd name="adj" fmla="val 257179"/>
            </a:avLst>
          </a:prstGeom>
          <a:solidFill>
            <a:srgbClr val="E67E22"/>
          </a:solidFill>
          <a:ln/>
        </p:spPr>
        <p:txBody>
          <a:bodyPr wrap="square" rtlCol="0" anchor="ctr"/>
          <a:lstStyle/>
          <a:p>
            <a:pPr indent="0" marL="0">
              <a:buNone/>
            </a:pPr>
            <a:endParaRPr lang="en-US" dirty="0"/>
          </a:p>
        </p:txBody>
      </p:sp>
      <p:sp>
        <p:nvSpPr>
          <p:cNvPr id="7" name="Text 3"/>
          <p:cNvSpPr/>
          <p:nvPr/>
        </p:nvSpPr>
        <p:spPr>
          <a:xfrm>
            <a:off x="636240" y="1088827"/>
            <a:ext cx="100950" cy="209550"/>
          </a:xfrm>
          <a:prstGeom prst="rect">
            <a:avLst/>
          </a:prstGeom>
          <a:noFill/>
          <a:ln/>
        </p:spPr>
        <p:txBody>
          <a:bodyPr wrap="square" lIns="0" tIns="0" rIns="0" bIns="0" rtlCol="0" anchor="t"/>
          <a:lstStyle/>
          <a:p>
            <a:pPr algn="l" indent="0" marL="0">
              <a:buNone/>
            </a:pPr>
            <a:r>
              <a:rPr lang="en-US" sz="1400" b="1" dirty="0">
                <a:solidFill>
                  <a:srgbClr val="FFFFFF"/>
                </a:solidFill>
                <a:latin typeface="Arial" pitchFamily="34" charset="0"/>
                <a:ea typeface="Arial" pitchFamily="34" charset="-122"/>
                <a:cs typeface="Arial" pitchFamily="34" charset="-120"/>
              </a:rPr>
              <a:t>1</a:t>
            </a:r>
            <a:endParaRPr lang="en-US" sz="1400" dirty="0"/>
          </a:p>
        </p:txBody>
      </p:sp>
      <p:sp>
        <p:nvSpPr>
          <p:cNvPr id="8" name="Text 4"/>
          <p:cNvSpPr/>
          <p:nvPr/>
        </p:nvSpPr>
        <p:spPr>
          <a:xfrm>
            <a:off x="1015901" y="1015901"/>
            <a:ext cx="3711473" cy="219075"/>
          </a:xfrm>
          <a:prstGeom prst="rect">
            <a:avLst/>
          </a:prstGeom>
          <a:noFill/>
          <a:ln/>
        </p:spPr>
        <p:txBody>
          <a:bodyPr wrap="square" lIns="0" tIns="0" rIns="0" bIns="0" rtlCol="0" anchor="t"/>
          <a:lstStyle/>
          <a:p>
            <a:pPr algn="l" indent="0" marL="0">
              <a:buNone/>
            </a:pPr>
            <a:r>
              <a:rPr lang="en-US" sz="1500" b="1" dirty="0">
                <a:solidFill>
                  <a:srgbClr val="1C2833"/>
                </a:solidFill>
                <a:latin typeface="Arial" pitchFamily="34" charset="0"/>
                <a:ea typeface="Arial" pitchFamily="34" charset="-122"/>
                <a:cs typeface="Arial" pitchFamily="34" charset="-120"/>
              </a:rPr>
              <a:t>HTTPS / TLS</a:t>
            </a:r>
            <a:endParaRPr lang="en-US" sz="1500" dirty="0"/>
          </a:p>
        </p:txBody>
      </p:sp>
      <p:sp>
        <p:nvSpPr>
          <p:cNvPr id="9" name="Text 5"/>
          <p:cNvSpPr/>
          <p:nvPr/>
        </p:nvSpPr>
        <p:spPr>
          <a:xfrm>
            <a:off x="1015901" y="1260277"/>
            <a:ext cx="3711473" cy="152400"/>
          </a:xfrm>
          <a:prstGeom prst="rect">
            <a:avLst/>
          </a:prstGeom>
          <a:noFill/>
          <a:ln/>
        </p:spPr>
        <p:txBody>
          <a:bodyPr wrap="square" lIns="0" tIns="0" rIns="0" bIns="0" rtlCol="0" anchor="t"/>
          <a:lstStyle/>
          <a:p>
            <a:pPr algn="l" indent="0" marL="0">
              <a:spcBef>
                <a:spcPts val="200"/>
              </a:spcBef>
              <a:buNone/>
            </a:pPr>
            <a:r>
              <a:rPr lang="en-US" sz="1100" dirty="0">
                <a:solidFill>
                  <a:srgbClr val="AAB7B8"/>
                </a:solidFill>
                <a:latin typeface="Arial" pitchFamily="34" charset="0"/>
                <a:ea typeface="Arial" pitchFamily="34" charset="-122"/>
                <a:cs typeface="Arial" pitchFamily="34" charset="-120"/>
              </a:rPr>
              <a:t>Install cert-manager + Let's Encrypt for secure connections</a:t>
            </a:r>
            <a:endParaRPr lang="en-US" sz="1100" dirty="0"/>
          </a:p>
        </p:txBody>
      </p:sp>
      <p:sp>
        <p:nvSpPr>
          <p:cNvPr id="10" name="Text 6"/>
          <p:cNvSpPr/>
          <p:nvPr/>
        </p:nvSpPr>
        <p:spPr>
          <a:xfrm>
            <a:off x="507950" y="1590377"/>
            <a:ext cx="355550" cy="355550"/>
          </a:xfrm>
          <a:prstGeom prst="roundRect">
            <a:avLst>
              <a:gd name="adj" fmla="val 257179"/>
            </a:avLst>
          </a:prstGeom>
          <a:solidFill>
            <a:srgbClr val="E67E22"/>
          </a:solidFill>
          <a:ln/>
        </p:spPr>
        <p:txBody>
          <a:bodyPr wrap="square" rtlCol="0" anchor="ctr"/>
          <a:lstStyle/>
          <a:p>
            <a:pPr indent="0" marL="0">
              <a:buNone/>
            </a:pPr>
            <a:endParaRPr lang="en-US" dirty="0"/>
          </a:p>
        </p:txBody>
      </p:sp>
      <p:sp>
        <p:nvSpPr>
          <p:cNvPr id="11" name="Text 7"/>
          <p:cNvSpPr/>
          <p:nvPr/>
        </p:nvSpPr>
        <p:spPr>
          <a:xfrm>
            <a:off x="636240" y="1663303"/>
            <a:ext cx="100950" cy="209550"/>
          </a:xfrm>
          <a:prstGeom prst="rect">
            <a:avLst/>
          </a:prstGeom>
          <a:noFill/>
          <a:ln/>
        </p:spPr>
        <p:txBody>
          <a:bodyPr wrap="square" lIns="0" tIns="0" rIns="0" bIns="0" rtlCol="0" anchor="t"/>
          <a:lstStyle/>
          <a:p>
            <a:pPr algn="l" indent="0" marL="0">
              <a:buNone/>
            </a:pPr>
            <a:r>
              <a:rPr lang="en-US" sz="1400" b="1" dirty="0">
                <a:solidFill>
                  <a:srgbClr val="FFFFFF"/>
                </a:solidFill>
                <a:latin typeface="Arial" pitchFamily="34" charset="0"/>
                <a:ea typeface="Arial" pitchFamily="34" charset="-122"/>
                <a:cs typeface="Arial" pitchFamily="34" charset="-120"/>
              </a:rPr>
              <a:t>2</a:t>
            </a:r>
            <a:endParaRPr lang="en-US" sz="1400" dirty="0"/>
          </a:p>
        </p:txBody>
      </p:sp>
      <p:sp>
        <p:nvSpPr>
          <p:cNvPr id="12" name="Text 8"/>
          <p:cNvSpPr/>
          <p:nvPr/>
        </p:nvSpPr>
        <p:spPr>
          <a:xfrm>
            <a:off x="1015901" y="1590377"/>
            <a:ext cx="3324674" cy="219075"/>
          </a:xfrm>
          <a:prstGeom prst="rect">
            <a:avLst/>
          </a:prstGeom>
          <a:noFill/>
          <a:ln/>
        </p:spPr>
        <p:txBody>
          <a:bodyPr wrap="square" lIns="0" tIns="0" rIns="0" bIns="0" rtlCol="0" anchor="t"/>
          <a:lstStyle/>
          <a:p>
            <a:pPr algn="l" indent="0" marL="0">
              <a:buNone/>
            </a:pPr>
            <a:r>
              <a:rPr lang="en-US" sz="1500" b="1" dirty="0">
                <a:solidFill>
                  <a:srgbClr val="1C2833"/>
                </a:solidFill>
                <a:latin typeface="Arial" pitchFamily="34" charset="0"/>
                <a:ea typeface="Arial" pitchFamily="34" charset="-122"/>
                <a:cs typeface="Arial" pitchFamily="34" charset="-120"/>
              </a:rPr>
              <a:t>Custom Domain</a:t>
            </a:r>
            <a:endParaRPr lang="en-US" sz="1500" dirty="0"/>
          </a:p>
        </p:txBody>
      </p:sp>
      <p:sp>
        <p:nvSpPr>
          <p:cNvPr id="13" name="Text 9"/>
          <p:cNvSpPr/>
          <p:nvPr/>
        </p:nvSpPr>
        <p:spPr>
          <a:xfrm>
            <a:off x="1015901" y="1834753"/>
            <a:ext cx="3324674" cy="152400"/>
          </a:xfrm>
          <a:prstGeom prst="rect">
            <a:avLst/>
          </a:prstGeom>
          <a:noFill/>
          <a:ln/>
        </p:spPr>
        <p:txBody>
          <a:bodyPr wrap="square" lIns="0" tIns="0" rIns="0" bIns="0" rtlCol="0" anchor="t"/>
          <a:lstStyle/>
          <a:p>
            <a:pPr algn="l" indent="0" marL="0">
              <a:spcBef>
                <a:spcPts val="200"/>
              </a:spcBef>
              <a:buNone/>
            </a:pPr>
            <a:r>
              <a:rPr lang="en-US" sz="1100" dirty="0">
                <a:solidFill>
                  <a:srgbClr val="AAB7B8"/>
                </a:solidFill>
                <a:latin typeface="Arial" pitchFamily="34" charset="0"/>
                <a:ea typeface="Arial" pitchFamily="34" charset="-122"/>
                <a:cs typeface="Arial" pitchFamily="34" charset="-120"/>
              </a:rPr>
              <a:t>Buy a domain and point DNS to the LoadBalancer IP</a:t>
            </a:r>
            <a:endParaRPr lang="en-US" sz="1100" dirty="0"/>
          </a:p>
        </p:txBody>
      </p:sp>
      <p:sp>
        <p:nvSpPr>
          <p:cNvPr id="14" name="Text 10"/>
          <p:cNvSpPr/>
          <p:nvPr/>
        </p:nvSpPr>
        <p:spPr>
          <a:xfrm>
            <a:off x="507950" y="2164854"/>
            <a:ext cx="355550" cy="355550"/>
          </a:xfrm>
          <a:prstGeom prst="roundRect">
            <a:avLst>
              <a:gd name="adj" fmla="val 257179"/>
            </a:avLst>
          </a:prstGeom>
          <a:solidFill>
            <a:srgbClr val="E67E22"/>
          </a:solidFill>
          <a:ln/>
        </p:spPr>
        <p:txBody>
          <a:bodyPr wrap="square" rtlCol="0" anchor="ctr"/>
          <a:lstStyle/>
          <a:p>
            <a:pPr indent="0" marL="0">
              <a:buNone/>
            </a:pPr>
            <a:endParaRPr lang="en-US" dirty="0"/>
          </a:p>
        </p:txBody>
      </p:sp>
      <p:sp>
        <p:nvSpPr>
          <p:cNvPr id="15" name="Text 11"/>
          <p:cNvSpPr/>
          <p:nvPr/>
        </p:nvSpPr>
        <p:spPr>
          <a:xfrm>
            <a:off x="636240" y="2237780"/>
            <a:ext cx="100950" cy="209550"/>
          </a:xfrm>
          <a:prstGeom prst="rect">
            <a:avLst/>
          </a:prstGeom>
          <a:noFill/>
          <a:ln/>
        </p:spPr>
        <p:txBody>
          <a:bodyPr wrap="square" lIns="0" tIns="0" rIns="0" bIns="0" rtlCol="0" anchor="t"/>
          <a:lstStyle/>
          <a:p>
            <a:pPr algn="l" indent="0" marL="0">
              <a:buNone/>
            </a:pPr>
            <a:r>
              <a:rPr lang="en-US" sz="1400" b="1" dirty="0">
                <a:solidFill>
                  <a:srgbClr val="FFFFFF"/>
                </a:solidFill>
                <a:latin typeface="Arial" pitchFamily="34" charset="0"/>
                <a:ea typeface="Arial" pitchFamily="34" charset="-122"/>
                <a:cs typeface="Arial" pitchFamily="34" charset="-120"/>
              </a:rPr>
              <a:t>3</a:t>
            </a:r>
            <a:endParaRPr lang="en-US" sz="1400" dirty="0"/>
          </a:p>
        </p:txBody>
      </p:sp>
      <p:sp>
        <p:nvSpPr>
          <p:cNvPr id="16" name="Text 12"/>
          <p:cNvSpPr/>
          <p:nvPr/>
        </p:nvSpPr>
        <p:spPr>
          <a:xfrm>
            <a:off x="1015901" y="2164854"/>
            <a:ext cx="3364295" cy="219075"/>
          </a:xfrm>
          <a:prstGeom prst="rect">
            <a:avLst/>
          </a:prstGeom>
          <a:noFill/>
          <a:ln/>
        </p:spPr>
        <p:txBody>
          <a:bodyPr wrap="square" lIns="0" tIns="0" rIns="0" bIns="0" rtlCol="0" anchor="t"/>
          <a:lstStyle/>
          <a:p>
            <a:pPr algn="l" indent="0" marL="0">
              <a:buNone/>
            </a:pPr>
            <a:r>
              <a:rPr lang="en-US" sz="1500" b="1" dirty="0">
                <a:solidFill>
                  <a:srgbClr val="1C2833"/>
                </a:solidFill>
                <a:latin typeface="Arial" pitchFamily="34" charset="0"/>
                <a:ea typeface="Arial" pitchFamily="34" charset="-122"/>
                <a:cs typeface="Arial" pitchFamily="34" charset="-120"/>
              </a:rPr>
              <a:t>CI/CD Pipeline</a:t>
            </a:r>
            <a:endParaRPr lang="en-US" sz="1500" dirty="0"/>
          </a:p>
        </p:txBody>
      </p:sp>
      <p:sp>
        <p:nvSpPr>
          <p:cNvPr id="17" name="Text 13"/>
          <p:cNvSpPr/>
          <p:nvPr/>
        </p:nvSpPr>
        <p:spPr>
          <a:xfrm>
            <a:off x="1015901" y="2409230"/>
            <a:ext cx="3364295" cy="152400"/>
          </a:xfrm>
          <a:prstGeom prst="rect">
            <a:avLst/>
          </a:prstGeom>
          <a:noFill/>
          <a:ln/>
        </p:spPr>
        <p:txBody>
          <a:bodyPr wrap="square" lIns="0" tIns="0" rIns="0" bIns="0" rtlCol="0" anchor="t"/>
          <a:lstStyle/>
          <a:p>
            <a:pPr algn="l" indent="0" marL="0">
              <a:spcBef>
                <a:spcPts val="200"/>
              </a:spcBef>
              <a:buNone/>
            </a:pPr>
            <a:r>
              <a:rPr lang="en-US" sz="1100" dirty="0">
                <a:solidFill>
                  <a:srgbClr val="AAB7B8"/>
                </a:solidFill>
                <a:latin typeface="Arial" pitchFamily="34" charset="0"/>
                <a:ea typeface="Arial" pitchFamily="34" charset="-122"/>
                <a:cs typeface="Arial" pitchFamily="34" charset="-120"/>
              </a:rPr>
              <a:t>GitHub Actions for automated build, push, and deploy</a:t>
            </a:r>
            <a:endParaRPr lang="en-US" sz="1100" dirty="0"/>
          </a:p>
        </p:txBody>
      </p:sp>
      <p:sp>
        <p:nvSpPr>
          <p:cNvPr id="18" name="Text 14"/>
          <p:cNvSpPr/>
          <p:nvPr/>
        </p:nvSpPr>
        <p:spPr>
          <a:xfrm>
            <a:off x="507950" y="2739330"/>
            <a:ext cx="355550" cy="355550"/>
          </a:xfrm>
          <a:prstGeom prst="roundRect">
            <a:avLst>
              <a:gd name="adj" fmla="val 257179"/>
            </a:avLst>
          </a:prstGeom>
          <a:solidFill>
            <a:srgbClr val="E67E22"/>
          </a:solidFill>
          <a:ln/>
        </p:spPr>
        <p:txBody>
          <a:bodyPr wrap="square" rtlCol="0" anchor="ctr"/>
          <a:lstStyle/>
          <a:p>
            <a:pPr indent="0" marL="0">
              <a:buNone/>
            </a:pPr>
            <a:endParaRPr lang="en-US" dirty="0"/>
          </a:p>
        </p:txBody>
      </p:sp>
      <p:sp>
        <p:nvSpPr>
          <p:cNvPr id="19" name="Text 15"/>
          <p:cNvSpPr/>
          <p:nvPr/>
        </p:nvSpPr>
        <p:spPr>
          <a:xfrm>
            <a:off x="636240" y="2812256"/>
            <a:ext cx="100950" cy="209550"/>
          </a:xfrm>
          <a:prstGeom prst="rect">
            <a:avLst/>
          </a:prstGeom>
          <a:noFill/>
          <a:ln/>
        </p:spPr>
        <p:txBody>
          <a:bodyPr wrap="square" lIns="0" tIns="0" rIns="0" bIns="0" rtlCol="0" anchor="t"/>
          <a:lstStyle/>
          <a:p>
            <a:pPr algn="l" indent="0" marL="0">
              <a:buNone/>
            </a:pPr>
            <a:r>
              <a:rPr lang="en-US" sz="1400" b="1" dirty="0">
                <a:solidFill>
                  <a:srgbClr val="FFFFFF"/>
                </a:solidFill>
                <a:latin typeface="Arial" pitchFamily="34" charset="0"/>
                <a:ea typeface="Arial" pitchFamily="34" charset="-122"/>
                <a:cs typeface="Arial" pitchFamily="34" charset="-120"/>
              </a:rPr>
              <a:t>4</a:t>
            </a:r>
            <a:endParaRPr lang="en-US" sz="1400" dirty="0"/>
          </a:p>
        </p:txBody>
      </p:sp>
      <p:sp>
        <p:nvSpPr>
          <p:cNvPr id="20" name="Text 16"/>
          <p:cNvSpPr/>
          <p:nvPr/>
        </p:nvSpPr>
        <p:spPr>
          <a:xfrm>
            <a:off x="1015901" y="2739330"/>
            <a:ext cx="3806958" cy="219075"/>
          </a:xfrm>
          <a:prstGeom prst="rect">
            <a:avLst/>
          </a:prstGeom>
          <a:noFill/>
          <a:ln/>
        </p:spPr>
        <p:txBody>
          <a:bodyPr wrap="square" lIns="0" tIns="0" rIns="0" bIns="0" rtlCol="0" anchor="t"/>
          <a:lstStyle/>
          <a:p>
            <a:pPr algn="l" indent="0" marL="0">
              <a:buNone/>
            </a:pPr>
            <a:r>
              <a:rPr lang="en-US" sz="1500" b="1" dirty="0">
                <a:solidFill>
                  <a:srgbClr val="1C2833"/>
                </a:solidFill>
                <a:latin typeface="Arial" pitchFamily="34" charset="0"/>
                <a:ea typeface="Arial" pitchFamily="34" charset="-122"/>
                <a:cs typeface="Arial" pitchFamily="34" charset="-120"/>
              </a:rPr>
              <a:t>Monitoring</a:t>
            </a:r>
            <a:endParaRPr lang="en-US" sz="1500" dirty="0"/>
          </a:p>
        </p:txBody>
      </p:sp>
      <p:sp>
        <p:nvSpPr>
          <p:cNvPr id="21" name="Text 17"/>
          <p:cNvSpPr/>
          <p:nvPr/>
        </p:nvSpPr>
        <p:spPr>
          <a:xfrm>
            <a:off x="1015901" y="2983706"/>
            <a:ext cx="3806958" cy="152400"/>
          </a:xfrm>
          <a:prstGeom prst="rect">
            <a:avLst/>
          </a:prstGeom>
          <a:noFill/>
          <a:ln/>
        </p:spPr>
        <p:txBody>
          <a:bodyPr wrap="square" lIns="0" tIns="0" rIns="0" bIns="0" rtlCol="0" anchor="t"/>
          <a:lstStyle/>
          <a:p>
            <a:pPr algn="l" indent="0" marL="0">
              <a:spcBef>
                <a:spcPts val="200"/>
              </a:spcBef>
              <a:buNone/>
            </a:pPr>
            <a:r>
              <a:rPr lang="en-US" sz="1100" dirty="0">
                <a:solidFill>
                  <a:srgbClr val="AAB7B8"/>
                </a:solidFill>
                <a:latin typeface="Arial" pitchFamily="34" charset="0"/>
                <a:ea typeface="Arial" pitchFamily="34" charset="-122"/>
                <a:cs typeface="Arial" pitchFamily="34" charset="-120"/>
              </a:rPr>
              <a:t>Install metrics-server, Prometheus, and Grafana dashboards</a:t>
            </a:r>
            <a:endParaRPr lang="en-US" sz="1100" dirty="0"/>
          </a:p>
        </p:txBody>
      </p:sp>
      <p:sp>
        <p:nvSpPr>
          <p:cNvPr id="22" name="Text 18"/>
          <p:cNvSpPr/>
          <p:nvPr/>
        </p:nvSpPr>
        <p:spPr>
          <a:xfrm>
            <a:off x="507950" y="3313807"/>
            <a:ext cx="355550" cy="355550"/>
          </a:xfrm>
          <a:prstGeom prst="roundRect">
            <a:avLst>
              <a:gd name="adj" fmla="val 257179"/>
            </a:avLst>
          </a:prstGeom>
          <a:solidFill>
            <a:srgbClr val="E67E22"/>
          </a:solidFill>
          <a:ln/>
        </p:spPr>
        <p:txBody>
          <a:bodyPr wrap="square" rtlCol="0" anchor="ctr"/>
          <a:lstStyle/>
          <a:p>
            <a:pPr indent="0" marL="0">
              <a:buNone/>
            </a:pPr>
            <a:endParaRPr lang="en-US" dirty="0"/>
          </a:p>
        </p:txBody>
      </p:sp>
      <p:sp>
        <p:nvSpPr>
          <p:cNvPr id="23" name="Text 19"/>
          <p:cNvSpPr/>
          <p:nvPr/>
        </p:nvSpPr>
        <p:spPr>
          <a:xfrm>
            <a:off x="636240" y="3386733"/>
            <a:ext cx="100950" cy="209550"/>
          </a:xfrm>
          <a:prstGeom prst="rect">
            <a:avLst/>
          </a:prstGeom>
          <a:noFill/>
          <a:ln/>
        </p:spPr>
        <p:txBody>
          <a:bodyPr wrap="square" lIns="0" tIns="0" rIns="0" bIns="0" rtlCol="0" anchor="t"/>
          <a:lstStyle/>
          <a:p>
            <a:pPr algn="l" indent="0" marL="0">
              <a:buNone/>
            </a:pPr>
            <a:r>
              <a:rPr lang="en-US" sz="1400" b="1" dirty="0">
                <a:solidFill>
                  <a:srgbClr val="FFFFFF"/>
                </a:solidFill>
                <a:latin typeface="Arial" pitchFamily="34" charset="0"/>
                <a:ea typeface="Arial" pitchFamily="34" charset="-122"/>
                <a:cs typeface="Arial" pitchFamily="34" charset="-120"/>
              </a:rPr>
              <a:t>5</a:t>
            </a:r>
            <a:endParaRPr lang="en-US" sz="1400" dirty="0"/>
          </a:p>
        </p:txBody>
      </p:sp>
      <p:sp>
        <p:nvSpPr>
          <p:cNvPr id="24" name="Text 20"/>
          <p:cNvSpPr/>
          <p:nvPr/>
        </p:nvSpPr>
        <p:spPr>
          <a:xfrm>
            <a:off x="1015901" y="3313807"/>
            <a:ext cx="3696292" cy="219075"/>
          </a:xfrm>
          <a:prstGeom prst="rect">
            <a:avLst/>
          </a:prstGeom>
          <a:noFill/>
          <a:ln/>
        </p:spPr>
        <p:txBody>
          <a:bodyPr wrap="square" lIns="0" tIns="0" rIns="0" bIns="0" rtlCol="0" anchor="t"/>
          <a:lstStyle/>
          <a:p>
            <a:pPr algn="l" indent="0" marL="0">
              <a:buNone/>
            </a:pPr>
            <a:r>
              <a:rPr lang="en-US" sz="1500" b="1" dirty="0">
                <a:solidFill>
                  <a:srgbClr val="1C2833"/>
                </a:solidFill>
                <a:latin typeface="Arial" pitchFamily="34" charset="0"/>
                <a:ea typeface="Arial" pitchFamily="34" charset="-122"/>
                <a:cs typeface="Arial" pitchFamily="34" charset="-120"/>
              </a:rPr>
              <a:t>Kafka Consumers</a:t>
            </a:r>
            <a:endParaRPr lang="en-US" sz="1500" dirty="0"/>
          </a:p>
        </p:txBody>
      </p:sp>
      <p:sp>
        <p:nvSpPr>
          <p:cNvPr id="25" name="Text 21"/>
          <p:cNvSpPr/>
          <p:nvPr/>
        </p:nvSpPr>
        <p:spPr>
          <a:xfrm>
            <a:off x="1015901" y="3558183"/>
            <a:ext cx="3696292" cy="152400"/>
          </a:xfrm>
          <a:prstGeom prst="rect">
            <a:avLst/>
          </a:prstGeom>
          <a:noFill/>
          <a:ln/>
        </p:spPr>
        <p:txBody>
          <a:bodyPr wrap="square" lIns="0" tIns="0" rIns="0" bIns="0" rtlCol="0" anchor="t"/>
          <a:lstStyle/>
          <a:p>
            <a:pPr algn="l" indent="0" marL="0">
              <a:spcBef>
                <a:spcPts val="200"/>
              </a:spcBef>
              <a:buNone/>
            </a:pPr>
            <a:r>
              <a:rPr lang="en-US" sz="1100" dirty="0">
                <a:solidFill>
                  <a:srgbClr val="AAB7B8"/>
                </a:solidFill>
                <a:latin typeface="Arial" pitchFamily="34" charset="0"/>
                <a:ea typeface="Arial" pitchFamily="34" charset="-122"/>
                <a:cs typeface="Arial" pitchFamily="34" charset="-120"/>
              </a:rPr>
              <a:t>Add event consumers for notifications, analytics, audit logs</a:t>
            </a:r>
            <a:endParaRPr lang="en-US" sz="11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dark-bg.png">    </p:cNvPr>
          <p:cNvPicPr>
            <a:picLocks noChangeAspect="1"/>
          </p:cNvPicPr>
          <p:nvPr/>
        </p:nvPicPr>
        <p:blipFill>
          <a:blip r:embed="rId1"/>
          <a:stretch>
            <a:fillRect/>
          </a:stretch>
        </p:blipFill>
        <p:spPr>
          <a:xfrm>
            <a:off x="0" y="0"/>
            <a:ext cx="9144000" cy="5143500"/>
          </a:xfrm>
          <a:prstGeom prst="rect">
            <a:avLst/>
          </a:prstGeom>
        </p:spPr>
      </p:pic>
      <p:pic>
        <p:nvPicPr>
          <p:cNvPr id="3" name="Image 1" descr="/home/safdarayub/Desktop/claude/Hackathon/flow/pptx-workspace/accent-bar.png">    </p:cNvPr>
          <p:cNvPicPr>
            <a:picLocks noChangeAspect="1"/>
          </p:cNvPicPr>
          <p:nvPr/>
        </p:nvPicPr>
        <p:blipFill>
          <a:blip r:embed="rId2"/>
          <a:stretch>
            <a:fillRect/>
          </a:stretch>
        </p:blipFill>
        <p:spPr>
          <a:xfrm>
            <a:off x="0" y="0"/>
            <a:ext cx="9144000" cy="76200"/>
          </a:xfrm>
          <a:prstGeom prst="rect">
            <a:avLst/>
          </a:prstGeom>
        </p:spPr>
      </p:pic>
      <p:sp>
        <p:nvSpPr>
          <p:cNvPr id="4" name="Text 0"/>
          <p:cNvSpPr/>
          <p:nvPr/>
        </p:nvSpPr>
        <p:spPr>
          <a:xfrm>
            <a:off x="3271793" y="1539925"/>
            <a:ext cx="2600414" cy="581025"/>
          </a:xfrm>
          <a:prstGeom prst="rect">
            <a:avLst/>
          </a:prstGeom>
          <a:noFill/>
          <a:ln/>
        </p:spPr>
        <p:txBody>
          <a:bodyPr wrap="square" lIns="0" tIns="0" rIns="0" bIns="0" rtlCol="0" anchor="t"/>
          <a:lstStyle/>
          <a:p>
            <a:pPr algn="ctr" indent="0" marL="0">
              <a:spcAft>
                <a:spcPts val="1000"/>
              </a:spcAft>
              <a:buNone/>
            </a:pPr>
            <a:r>
              <a:rPr lang="en-US" sz="4000" b="1" dirty="0">
                <a:solidFill>
                  <a:srgbClr val="FFFFFF"/>
                </a:solidFill>
                <a:latin typeface="Arial" pitchFamily="34" charset="0"/>
                <a:ea typeface="Arial" pitchFamily="34" charset="-122"/>
                <a:cs typeface="Arial" pitchFamily="34" charset="-120"/>
              </a:rPr>
              <a:t>Thank You</a:t>
            </a:r>
            <a:endParaRPr lang="en-US" sz="4000" dirty="0"/>
          </a:p>
        </p:txBody>
      </p:sp>
      <p:sp>
        <p:nvSpPr>
          <p:cNvPr id="5" name="Text 1"/>
          <p:cNvSpPr/>
          <p:nvPr/>
        </p:nvSpPr>
        <p:spPr>
          <a:xfrm>
            <a:off x="3916963" y="2247900"/>
            <a:ext cx="1310074" cy="295275"/>
          </a:xfrm>
          <a:prstGeom prst="rect">
            <a:avLst/>
          </a:prstGeom>
          <a:noFill/>
          <a:ln/>
        </p:spPr>
        <p:txBody>
          <a:bodyPr wrap="square" lIns="0" tIns="0" rIns="0" bIns="0" rtlCol="0" anchor="t"/>
          <a:lstStyle/>
          <a:p>
            <a:pPr algn="ctr" indent="0" marL="0">
              <a:spcAft>
                <a:spcPts val="3000"/>
              </a:spcAft>
              <a:buNone/>
            </a:pPr>
            <a:r>
              <a:rPr lang="en-US" sz="2000" dirty="0">
                <a:solidFill>
                  <a:srgbClr val="E67E22"/>
                </a:solidFill>
                <a:latin typeface="Arial" pitchFamily="34" charset="0"/>
                <a:ea typeface="Arial" pitchFamily="34" charset="-122"/>
                <a:cs typeface="Arial" pitchFamily="34" charset="-120"/>
              </a:rPr>
              <a:t>Questions?</a:t>
            </a:r>
            <a:endParaRPr lang="en-US" sz="2000" dirty="0"/>
          </a:p>
        </p:txBody>
      </p:sp>
      <p:sp>
        <p:nvSpPr>
          <p:cNvPr id="6" name="Text 2"/>
          <p:cNvSpPr/>
          <p:nvPr/>
        </p:nvSpPr>
        <p:spPr>
          <a:xfrm>
            <a:off x="4079849" y="2924175"/>
            <a:ext cx="984302" cy="209550"/>
          </a:xfrm>
          <a:prstGeom prst="rect">
            <a:avLst/>
          </a:prstGeom>
          <a:noFill/>
          <a:ln/>
        </p:spPr>
        <p:txBody>
          <a:bodyPr wrap="square" lIns="0" tIns="0" rIns="0" bIns="0" rtlCol="0" anchor="t"/>
          <a:lstStyle/>
          <a:p>
            <a:pPr algn="ctr" indent="0" marL="0">
              <a:spcAft>
                <a:spcPts val="600"/>
              </a:spcAft>
              <a:buNone/>
            </a:pPr>
            <a:r>
              <a:rPr lang="en-US" sz="1400" dirty="0">
                <a:solidFill>
                  <a:srgbClr val="AAB7B8"/>
                </a:solidFill>
                <a:latin typeface="Arial" pitchFamily="34" charset="0"/>
                <a:ea typeface="Arial" pitchFamily="34" charset="-122"/>
                <a:cs typeface="Arial" pitchFamily="34" charset="-120"/>
              </a:rPr>
              <a:t>Safdar Ayub</a:t>
            </a:r>
            <a:endParaRPr lang="en-US" sz="1400" dirty="0"/>
          </a:p>
        </p:txBody>
      </p:sp>
      <p:sp>
        <p:nvSpPr>
          <p:cNvPr id="7" name="Text 3"/>
          <p:cNvSpPr/>
          <p:nvPr/>
        </p:nvSpPr>
        <p:spPr>
          <a:xfrm>
            <a:off x="3629902" y="3209925"/>
            <a:ext cx="1884048" cy="171450"/>
          </a:xfrm>
          <a:prstGeom prst="rect">
            <a:avLst/>
          </a:prstGeom>
          <a:noFill/>
          <a:ln/>
        </p:spPr>
        <p:txBody>
          <a:bodyPr wrap="square" lIns="0" tIns="0" rIns="0" bIns="0" rtlCol="0" anchor="t"/>
          <a:lstStyle/>
          <a:p>
            <a:pPr algn="ctr" indent="0" marL="0">
              <a:spcAft>
                <a:spcPts val="400"/>
              </a:spcAft>
              <a:buNone/>
            </a:pPr>
            <a:r>
              <a:rPr lang="en-US" sz="1200" dirty="0">
                <a:solidFill>
                  <a:srgbClr val="AAB7B8"/>
                </a:solidFill>
                <a:latin typeface="Arial" pitchFamily="34" charset="0"/>
                <a:ea typeface="Arial" pitchFamily="34" charset="-122"/>
                <a:cs typeface="Arial" pitchFamily="34" charset="-120"/>
              </a:rPr>
              <a:t>OKE: http://139.185.51.243</a:t>
            </a:r>
            <a:endParaRPr lang="en-US" sz="1200" dirty="0"/>
          </a:p>
        </p:txBody>
      </p:sp>
      <p:sp>
        <p:nvSpPr>
          <p:cNvPr id="8" name="Text 4"/>
          <p:cNvSpPr/>
          <p:nvPr/>
        </p:nvSpPr>
        <p:spPr>
          <a:xfrm>
            <a:off x="3007958" y="3432125"/>
            <a:ext cx="3127936" cy="171450"/>
          </a:xfrm>
          <a:prstGeom prst="rect">
            <a:avLst/>
          </a:prstGeom>
          <a:noFill/>
          <a:ln/>
        </p:spPr>
        <p:txBody>
          <a:bodyPr wrap="square" lIns="0" tIns="0" rIns="0" bIns="0" rtlCol="0" anchor="t"/>
          <a:lstStyle/>
          <a:p>
            <a:pPr algn="ctr" indent="0" marL="0">
              <a:buNone/>
            </a:pPr>
            <a:r>
              <a:rPr lang="en-US" sz="1200" dirty="0">
                <a:solidFill>
                  <a:srgbClr val="AAB7B8"/>
                </a:solidFill>
                <a:latin typeface="Arial" pitchFamily="34" charset="0"/>
                <a:ea typeface="Arial" pitchFamily="34" charset="-122"/>
                <a:cs typeface="Arial" pitchFamily="34" charset="-120"/>
              </a:rPr>
              <a:t>Vercel: https://frontend-blue-six-59.vercel.app</a:t>
            </a:r>
            <a:endParaRPr lang="en-US" sz="1200" dirty="0"/>
          </a:p>
        </p:txBody>
      </p:sp>
      <p:pic>
        <p:nvPicPr>
          <p:cNvPr id="9" name="Image 2" descr="/home/safdarayub/Desktop/claude/Hackathon/flow/pptx-workspace/accent-bar.png">    </p:cNvPr>
          <p:cNvPicPr>
            <a:picLocks noChangeAspect="1"/>
          </p:cNvPicPr>
          <p:nvPr/>
        </p:nvPicPr>
        <p:blipFill>
          <a:blip r:embed="rId3"/>
          <a:stretch>
            <a:fillRect/>
          </a:stretch>
        </p:blipFill>
        <p:spPr>
          <a:xfrm>
            <a:off x="0" y="5092750"/>
            <a:ext cx="9144000" cy="50750"/>
          </a:xfrm>
          <a:prstGeom prst="rect">
            <a:avLst/>
          </a:prstGeom>
        </p:spPr>
      </p:pic>
      <p:pic>
        <p:nvPicPr>
          <p:cNvPr id="10" name="Image 3" descr="/home/safdarayub/Desktop/Gemini_Generated_Image_9p6plc9p6plc9p6p.png">    </p:cNvPr>
          <p:cNvPicPr>
            <a:picLocks noChangeAspect="1"/>
          </p:cNvPicPr>
          <p:nvPr/>
        </p:nvPicPr>
        <p:blipFill>
          <a:blip r:embed="rId4"/>
          <a:stretch>
            <a:fillRect/>
          </a:stretch>
        </p:blipFill>
        <p:spPr>
          <a:xfrm>
            <a:off x="7589520" y="2926080"/>
            <a:ext cx="1188720" cy="1188720"/>
          </a:xfrm>
          <a:prstGeom prst="ellipse">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3195489"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Problem &amp; Motivation</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507950" y="1206401"/>
            <a:ext cx="6533852" cy="2095500"/>
          </a:xfrm>
          <a:prstGeom prst="rect">
            <a:avLst/>
          </a:prstGeom>
          <a:noFill/>
          <a:ln/>
        </p:spPr>
        <p:txBody>
          <a:bodyPr wrap="square" lIns="190500" tIns="0" rIns="0" bIns="0" rtlCol="0" anchor="t"/>
          <a:lstStyle/>
          <a:p>
            <a:pPr algn="l" marL="190500" indent="-190500">
              <a:lnSpc>
                <a:spcPts val="3300"/>
              </a:lnSpc>
              <a:buSzPct val="100000"/>
              <a:buChar char="•"/>
            </a:pPr>
            <a:r>
              <a:rPr lang="en-US" sz="1500" dirty="0">
                <a:solidFill>
                  <a:srgbClr val="2C3E50"/>
                </a:solidFill>
                <a:latin typeface="Arial" pitchFamily="34" charset="0"/>
                <a:ea typeface="Arial" pitchFamily="34" charset="-122"/>
                <a:cs typeface="Arial" pitchFamily="34" charset="-120"/>
              </a:rPr>
              <a:t>Modern apps need </a:t>
            </a:r>
            <a:pPr algn="l" indent="0" marL="0">
              <a:lnSpc>
                <a:spcPts val="3300"/>
              </a:lnSpc>
              <a:buNone/>
            </a:pPr>
            <a:r>
              <a:rPr lang="en-US" sz="1500" b="1" dirty="0">
                <a:solidFill>
                  <a:srgbClr val="2C3E50"/>
                </a:solidFill>
                <a:latin typeface="Arial" pitchFamily="34" charset="0"/>
                <a:ea typeface="Arial" pitchFamily="34" charset="-122"/>
                <a:cs typeface="Arial" pitchFamily="34" charset="-120"/>
              </a:rPr>
              <a:t>cloud deployment</a:t>
            </a:r>
            <a:pPr algn="l" indent="0" marL="0">
              <a:lnSpc>
                <a:spcPts val="3300"/>
              </a:lnSpc>
              <a:buNone/>
            </a:pPr>
            <a:r>
              <a:rPr lang="en-US" sz="1500" dirty="0">
                <a:solidFill>
                  <a:srgbClr val="2C3E50"/>
                </a:solidFill>
                <a:latin typeface="Arial" pitchFamily="34" charset="0"/>
                <a:ea typeface="Arial" pitchFamily="34" charset="-122"/>
                <a:cs typeface="Arial" pitchFamily="34" charset="-120"/>
              </a:rPr>
              <a:t> to be accessible 24/7</a:t>
            </a:r>
            <a:endParaRPr lang="en-US" sz="1500" dirty="0"/>
          </a:p>
          <a:p>
            <a:pPr algn="l" marL="190500" indent="-190500">
              <a:lnSpc>
                <a:spcPts val="3300"/>
              </a:lnSpc>
              <a:buSzPct val="100000"/>
              <a:buChar char="•"/>
            </a:pPr>
            <a:r>
              <a:rPr lang="en-US" sz="1500" dirty="0">
                <a:solidFill>
                  <a:srgbClr val="2C3E50"/>
                </a:solidFill>
                <a:latin typeface="Arial" pitchFamily="34" charset="0"/>
                <a:ea typeface="Arial" pitchFamily="34" charset="-122"/>
                <a:cs typeface="Arial" pitchFamily="34" charset="-120"/>
              </a:rPr>
              <a:t>Local development works, but users cannot access </a:t>
            </a:r>
            <a:pPr algn="l" indent="0" marL="0">
              <a:lnSpc>
                <a:spcPts val="3300"/>
              </a:lnSpc>
              <a:buNone/>
            </a:pPr>
            <a:r>
              <a:rPr lang="en-US" sz="1500" b="1" dirty="0">
                <a:solidFill>
                  <a:srgbClr val="2C3E50"/>
                </a:solidFill>
                <a:latin typeface="Arial" pitchFamily="34" charset="0"/>
                <a:ea typeface="Arial" pitchFamily="34" charset="-122"/>
                <a:cs typeface="Arial" pitchFamily="34" charset="-120"/>
              </a:rPr>
              <a:t>localhost</a:t>
            </a:r>
            <a:endParaRPr lang="en-US" sz="1500" dirty="0"/>
          </a:p>
          <a:p>
            <a:pPr algn="l" marL="190500" indent="-190500">
              <a:lnSpc>
                <a:spcPts val="3300"/>
              </a:lnSpc>
              <a:buSzPct val="100000"/>
              <a:buChar char="•"/>
            </a:pPr>
            <a:r>
              <a:rPr lang="en-US" sz="1500" dirty="0">
                <a:solidFill>
                  <a:srgbClr val="2C3E50"/>
                </a:solidFill>
                <a:latin typeface="Arial" pitchFamily="34" charset="0"/>
                <a:ea typeface="Arial" pitchFamily="34" charset="-122"/>
                <a:cs typeface="Arial" pitchFamily="34" charset="-120"/>
              </a:rPr>
              <a:t>Need to deploy </a:t>
            </a:r>
            <a:pPr algn="l" indent="0" marL="0">
              <a:lnSpc>
                <a:spcPts val="3300"/>
              </a:lnSpc>
              <a:buNone/>
            </a:pPr>
            <a:r>
              <a:rPr lang="en-US" sz="1500" b="1" dirty="0">
                <a:solidFill>
                  <a:srgbClr val="2C3E50"/>
                </a:solidFill>
                <a:latin typeface="Arial" pitchFamily="34" charset="0"/>
                <a:ea typeface="Arial" pitchFamily="34" charset="-122"/>
                <a:cs typeface="Arial" pitchFamily="34" charset="-120"/>
              </a:rPr>
              <a:t>full stack</a:t>
            </a:r>
            <a:pPr algn="l" indent="0" marL="0">
              <a:lnSpc>
                <a:spcPts val="3300"/>
              </a:lnSpc>
              <a:buNone/>
            </a:pPr>
            <a:r>
              <a:rPr lang="en-US" sz="1500" dirty="0">
                <a:solidFill>
                  <a:srgbClr val="2C3E50"/>
                </a:solidFill>
                <a:latin typeface="Arial" pitchFamily="34" charset="0"/>
                <a:ea typeface="Arial" pitchFamily="34" charset="-122"/>
                <a:cs typeface="Arial" pitchFamily="34" charset="-120"/>
              </a:rPr>
              <a:t>: frontend, backend, database, message broker</a:t>
            </a:r>
            <a:endParaRPr lang="en-US" sz="1500" dirty="0"/>
          </a:p>
          <a:p>
            <a:pPr algn="l" marL="190500" indent="-190500">
              <a:lnSpc>
                <a:spcPts val="3300"/>
              </a:lnSpc>
              <a:buSzPct val="100000"/>
              <a:buChar char="•"/>
            </a:pPr>
            <a:r>
              <a:rPr lang="en-US" sz="1500" dirty="0">
                <a:solidFill>
                  <a:srgbClr val="2C3E50"/>
                </a:solidFill>
                <a:latin typeface="Arial" pitchFamily="34" charset="0"/>
                <a:ea typeface="Arial" pitchFamily="34" charset="-122"/>
                <a:cs typeface="Arial" pitchFamily="34" charset="-120"/>
              </a:rPr>
              <a:t>Must fit within </a:t>
            </a:r>
            <a:pPr algn="l" indent="0" marL="0">
              <a:lnSpc>
                <a:spcPts val="3300"/>
              </a:lnSpc>
              <a:buNone/>
            </a:pPr>
            <a:r>
              <a:rPr lang="en-US" sz="1500" b="1" dirty="0">
                <a:solidFill>
                  <a:srgbClr val="2C3E50"/>
                </a:solidFill>
                <a:latin typeface="Arial" pitchFamily="34" charset="0"/>
                <a:ea typeface="Arial" pitchFamily="34" charset="-122"/>
                <a:cs typeface="Arial" pitchFamily="34" charset="-120"/>
              </a:rPr>
              <a:t>free-tier</a:t>
            </a:r>
            <a:pPr algn="l" indent="0" marL="0">
              <a:lnSpc>
                <a:spcPts val="3300"/>
              </a:lnSpc>
              <a:buNone/>
            </a:pPr>
            <a:r>
              <a:rPr lang="en-US" sz="1500" dirty="0">
                <a:solidFill>
                  <a:srgbClr val="2C3E50"/>
                </a:solidFill>
                <a:latin typeface="Arial" pitchFamily="34" charset="0"/>
                <a:ea typeface="Arial" pitchFamily="34" charset="-122"/>
                <a:cs typeface="Arial" pitchFamily="34" charset="-120"/>
              </a:rPr>
              <a:t> cloud resources (budget: $0)</a:t>
            </a:r>
            <a:endParaRPr lang="en-US" sz="1500" dirty="0"/>
          </a:p>
          <a:p>
            <a:pPr algn="l" marL="190500" indent="-190500">
              <a:lnSpc>
                <a:spcPts val="3300"/>
              </a:lnSpc>
              <a:buSzPct val="100000"/>
              <a:buChar char="•"/>
            </a:pPr>
            <a:r>
              <a:rPr lang="en-US" sz="1500" dirty="0">
                <a:solidFill>
                  <a:srgbClr val="2C3E50"/>
                </a:solidFill>
                <a:latin typeface="Arial" pitchFamily="34" charset="0"/>
                <a:ea typeface="Arial" pitchFamily="34" charset="-122"/>
                <a:cs typeface="Arial" pitchFamily="34" charset="-120"/>
              </a:rPr>
              <a:t>Event-driven architecture requires </a:t>
            </a:r>
            <a:pPr algn="l" indent="0" marL="0">
              <a:lnSpc>
                <a:spcPts val="3300"/>
              </a:lnSpc>
              <a:buNone/>
            </a:pPr>
            <a:r>
              <a:rPr lang="en-US" sz="1500" b="1" dirty="0">
                <a:solidFill>
                  <a:srgbClr val="2C3E50"/>
                </a:solidFill>
                <a:latin typeface="Arial" pitchFamily="34" charset="0"/>
                <a:ea typeface="Arial" pitchFamily="34" charset="-122"/>
                <a:cs typeface="Arial" pitchFamily="34" charset="-120"/>
              </a:rPr>
              <a:t>Kafka + Dapr</a:t>
            </a:r>
            <a:pPr algn="l" indent="0" marL="0">
              <a:lnSpc>
                <a:spcPts val="3300"/>
              </a:lnSpc>
              <a:buNone/>
            </a:pPr>
            <a:r>
              <a:rPr lang="en-US" sz="1500" dirty="0">
                <a:solidFill>
                  <a:srgbClr val="2C3E50"/>
                </a:solidFill>
                <a:latin typeface="Arial" pitchFamily="34" charset="0"/>
                <a:ea typeface="Arial" pitchFamily="34" charset="-122"/>
                <a:cs typeface="Arial" pitchFamily="34" charset="-120"/>
              </a:rPr>
              <a:t> in Kubernetes</a:t>
            </a:r>
            <a:endParaRPr lang="en-US" sz="1500" dirty="0"/>
          </a:p>
        </p:txBody>
      </p:sp>
      <p:sp>
        <p:nvSpPr>
          <p:cNvPr id="7" name="Text 3"/>
          <p:cNvSpPr/>
          <p:nvPr/>
        </p:nvSpPr>
        <p:spPr>
          <a:xfrm>
            <a:off x="507950" y="3555802"/>
            <a:ext cx="6533852" cy="504825"/>
          </a:xfrm>
          <a:prstGeom prst="rect">
            <a:avLst/>
          </a:prstGeom>
          <a:solidFill>
            <a:srgbClr val="FEF5E7"/>
          </a:solidFill>
          <a:ln/>
        </p:spPr>
        <p:txBody>
          <a:bodyPr wrap="square" rtlCol="0" anchor="ctr"/>
          <a:lstStyle/>
          <a:p>
            <a:pPr indent="0" marL="0">
              <a:buNone/>
            </a:pPr>
            <a:endParaRPr lang="en-US" dirty="0"/>
          </a:p>
        </p:txBody>
      </p:sp>
      <p:sp>
        <p:nvSpPr>
          <p:cNvPr id="8" name="Shape 4"/>
          <p:cNvSpPr/>
          <p:nvPr/>
        </p:nvSpPr>
        <p:spPr>
          <a:xfrm>
            <a:off x="546050" y="3555802"/>
            <a:ext cx="0" cy="504825"/>
          </a:xfrm>
          <a:prstGeom prst="line">
            <a:avLst/>
          </a:prstGeom>
          <a:noFill/>
          <a:ln w="76200">
            <a:solidFill>
              <a:srgbClr val="E67E22"/>
            </a:solidFill>
            <a:prstDash val="solid"/>
          </a:ln>
        </p:spPr>
      </p:sp>
      <p:sp>
        <p:nvSpPr>
          <p:cNvPr id="9" name="Text 5"/>
          <p:cNvSpPr/>
          <p:nvPr/>
        </p:nvSpPr>
        <p:spPr>
          <a:xfrm>
            <a:off x="787301" y="3708202"/>
            <a:ext cx="6172379" cy="200025"/>
          </a:xfrm>
          <a:prstGeom prst="rect">
            <a:avLst/>
          </a:prstGeom>
          <a:noFill/>
          <a:ln/>
        </p:spPr>
        <p:txBody>
          <a:bodyPr wrap="square" lIns="0" tIns="0" rIns="0" bIns="0" rtlCol="0" anchor="t"/>
          <a:lstStyle/>
          <a:p>
            <a:pPr algn="l" indent="0" marL="0">
              <a:buNone/>
            </a:pPr>
            <a:r>
              <a:rPr lang="en-US" sz="1300" b="1" dirty="0">
                <a:solidFill>
                  <a:srgbClr val="7D6608"/>
                </a:solidFill>
                <a:latin typeface="Arial" pitchFamily="34" charset="0"/>
                <a:ea typeface="Arial" pitchFamily="34" charset="-122"/>
                <a:cs typeface="Arial" pitchFamily="34" charset="-120"/>
              </a:rPr>
              <a:t>Goal:</a:t>
            </a:r>
            <a:pPr algn="l" indent="0" marL="0">
              <a:buNone/>
            </a:pPr>
            <a:r>
              <a:rPr lang="en-US" sz="1300" dirty="0">
                <a:solidFill>
                  <a:srgbClr val="7D6608"/>
                </a:solidFill>
                <a:latin typeface="Arial" pitchFamily="34" charset="0"/>
                <a:ea typeface="Arial" pitchFamily="34" charset="-122"/>
                <a:cs typeface="Arial" pitchFamily="34" charset="-120"/>
              </a:rPr>
              <a:t> Deploy a production-grade cloud-native app on OCI OKE free tier</a:t>
            </a:r>
            <a:endParaRPr lang="en-US" sz="13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3495455"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High-Level Architecture</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381000" y="1015901"/>
            <a:ext cx="1924496" cy="980926"/>
          </a:xfrm>
          <a:prstGeom prst="roundRect">
            <a:avLst>
              <a:gd name="adj" fmla="val 7768"/>
            </a:avLst>
          </a:prstGeom>
          <a:solidFill>
            <a:srgbClr val="FFFFFF"/>
          </a:solidFill>
          <a:ln/>
        </p:spPr>
        <p:txBody>
          <a:bodyPr wrap="square" rtlCol="0" anchor="ctr"/>
          <a:lstStyle/>
          <a:p>
            <a:pPr indent="0" marL="0">
              <a:buNone/>
            </a:pPr>
            <a:endParaRPr lang="en-US" dirty="0"/>
          </a:p>
        </p:txBody>
      </p:sp>
      <p:sp>
        <p:nvSpPr>
          <p:cNvPr id="7" name="Shape 3"/>
          <p:cNvSpPr/>
          <p:nvPr/>
        </p:nvSpPr>
        <p:spPr>
          <a:xfrm>
            <a:off x="381000" y="1020663"/>
            <a:ext cx="1924496" cy="0"/>
          </a:xfrm>
          <a:prstGeom prst="line">
            <a:avLst/>
          </a:prstGeom>
          <a:noFill/>
          <a:ln w="9525">
            <a:solidFill>
              <a:srgbClr val="D5D8DC"/>
            </a:solidFill>
            <a:prstDash val="solid"/>
          </a:ln>
        </p:spPr>
      </p:sp>
      <p:sp>
        <p:nvSpPr>
          <p:cNvPr id="8" name="Shape 4"/>
          <p:cNvSpPr/>
          <p:nvPr/>
        </p:nvSpPr>
        <p:spPr>
          <a:xfrm>
            <a:off x="2300734" y="1015901"/>
            <a:ext cx="0" cy="980926"/>
          </a:xfrm>
          <a:prstGeom prst="line">
            <a:avLst/>
          </a:prstGeom>
          <a:noFill/>
          <a:ln w="9525">
            <a:solidFill>
              <a:srgbClr val="D5D8DC"/>
            </a:solidFill>
            <a:prstDash val="solid"/>
          </a:ln>
        </p:spPr>
      </p:sp>
      <p:sp>
        <p:nvSpPr>
          <p:cNvPr id="9" name="Shape 5"/>
          <p:cNvSpPr/>
          <p:nvPr/>
        </p:nvSpPr>
        <p:spPr>
          <a:xfrm>
            <a:off x="381000" y="1992064"/>
            <a:ext cx="1924496" cy="0"/>
          </a:xfrm>
          <a:prstGeom prst="line">
            <a:avLst/>
          </a:prstGeom>
          <a:noFill/>
          <a:ln w="9525">
            <a:solidFill>
              <a:srgbClr val="D5D8DC"/>
            </a:solidFill>
            <a:prstDash val="solid"/>
          </a:ln>
        </p:spPr>
      </p:sp>
      <p:sp>
        <p:nvSpPr>
          <p:cNvPr id="10" name="Shape 6"/>
          <p:cNvSpPr/>
          <p:nvPr/>
        </p:nvSpPr>
        <p:spPr>
          <a:xfrm>
            <a:off x="404813" y="1015901"/>
            <a:ext cx="0" cy="980926"/>
          </a:xfrm>
          <a:prstGeom prst="line">
            <a:avLst/>
          </a:prstGeom>
          <a:noFill/>
          <a:ln w="47625">
            <a:solidFill>
              <a:srgbClr val="2E86C1"/>
            </a:solidFill>
            <a:prstDash val="solid"/>
          </a:ln>
        </p:spPr>
      </p:sp>
      <p:sp>
        <p:nvSpPr>
          <p:cNvPr id="11" name="Text 7"/>
          <p:cNvSpPr/>
          <p:nvPr/>
        </p:nvSpPr>
        <p:spPr>
          <a:xfrm>
            <a:off x="555575" y="1152376"/>
            <a:ext cx="1645715" cy="200025"/>
          </a:xfrm>
          <a:prstGeom prst="rect">
            <a:avLst/>
          </a:prstGeom>
          <a:noFill/>
          <a:ln/>
        </p:spPr>
        <p:txBody>
          <a:bodyPr wrap="square" lIns="0" tIns="0" rIns="0" bIns="0" rtlCol="0" anchor="t"/>
          <a:lstStyle/>
          <a:p>
            <a:pPr algn="l" indent="0" marL="0">
              <a:spcAft>
                <a:spcPts val="400"/>
              </a:spcAft>
              <a:buNone/>
            </a:pPr>
            <a:r>
              <a:rPr lang="en-US" sz="1300" b="1" dirty="0">
                <a:solidFill>
                  <a:srgbClr val="1C2833"/>
                </a:solidFill>
                <a:latin typeface="Arial" pitchFamily="34" charset="0"/>
                <a:ea typeface="Arial" pitchFamily="34" charset="-122"/>
                <a:cs typeface="Arial" pitchFamily="34" charset="-120"/>
              </a:rPr>
              <a:t>Frontend</a:t>
            </a:r>
            <a:endParaRPr lang="en-US" sz="1300" dirty="0"/>
          </a:p>
        </p:txBody>
      </p:sp>
      <p:sp>
        <p:nvSpPr>
          <p:cNvPr id="12" name="Text 8"/>
          <p:cNvSpPr/>
          <p:nvPr/>
        </p:nvSpPr>
        <p:spPr>
          <a:xfrm>
            <a:off x="555575" y="1403152"/>
            <a:ext cx="1645715" cy="1524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Next.js 16 + Better Auth</a:t>
            </a:r>
            <a:endParaRPr lang="en-US" sz="1100" dirty="0"/>
          </a:p>
        </p:txBody>
      </p:sp>
      <p:sp>
        <p:nvSpPr>
          <p:cNvPr id="13" name="Text 9"/>
          <p:cNvSpPr/>
          <p:nvPr/>
        </p:nvSpPr>
        <p:spPr>
          <a:xfrm>
            <a:off x="555575" y="1555552"/>
            <a:ext cx="1645715" cy="1524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Tailwind CSS + Task UI</a:t>
            </a:r>
            <a:endParaRPr lang="en-US" sz="1100" dirty="0"/>
          </a:p>
        </p:txBody>
      </p:sp>
      <p:sp>
        <p:nvSpPr>
          <p:cNvPr id="14" name="Text 10"/>
          <p:cNvSpPr/>
          <p:nvPr/>
        </p:nvSpPr>
        <p:spPr>
          <a:xfrm>
            <a:off x="555575" y="1707952"/>
            <a:ext cx="1645715" cy="1524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AI Chat Interface</a:t>
            </a:r>
            <a:endParaRPr lang="en-US" sz="1100" dirty="0"/>
          </a:p>
        </p:txBody>
      </p:sp>
      <p:sp>
        <p:nvSpPr>
          <p:cNvPr id="15" name="Text 11"/>
          <p:cNvSpPr/>
          <p:nvPr/>
        </p:nvSpPr>
        <p:spPr>
          <a:xfrm>
            <a:off x="381000" y="2123777"/>
            <a:ext cx="1924496" cy="980926"/>
          </a:xfrm>
          <a:prstGeom prst="roundRect">
            <a:avLst>
              <a:gd name="adj" fmla="val 7768"/>
            </a:avLst>
          </a:prstGeom>
          <a:solidFill>
            <a:srgbClr val="FFFFFF"/>
          </a:solidFill>
          <a:ln/>
        </p:spPr>
        <p:txBody>
          <a:bodyPr wrap="square" rtlCol="0" anchor="ctr"/>
          <a:lstStyle/>
          <a:p>
            <a:pPr indent="0" marL="0">
              <a:buNone/>
            </a:pPr>
            <a:endParaRPr lang="en-US" dirty="0"/>
          </a:p>
        </p:txBody>
      </p:sp>
      <p:sp>
        <p:nvSpPr>
          <p:cNvPr id="16" name="Shape 12"/>
          <p:cNvSpPr/>
          <p:nvPr/>
        </p:nvSpPr>
        <p:spPr>
          <a:xfrm>
            <a:off x="381000" y="2128540"/>
            <a:ext cx="1924496" cy="0"/>
          </a:xfrm>
          <a:prstGeom prst="line">
            <a:avLst/>
          </a:prstGeom>
          <a:noFill/>
          <a:ln w="9525">
            <a:solidFill>
              <a:srgbClr val="D5D8DC"/>
            </a:solidFill>
            <a:prstDash val="solid"/>
          </a:ln>
        </p:spPr>
      </p:sp>
      <p:sp>
        <p:nvSpPr>
          <p:cNvPr id="17" name="Shape 13"/>
          <p:cNvSpPr/>
          <p:nvPr/>
        </p:nvSpPr>
        <p:spPr>
          <a:xfrm>
            <a:off x="2300734" y="2123777"/>
            <a:ext cx="0" cy="980926"/>
          </a:xfrm>
          <a:prstGeom prst="line">
            <a:avLst/>
          </a:prstGeom>
          <a:noFill/>
          <a:ln w="9525">
            <a:solidFill>
              <a:srgbClr val="D5D8DC"/>
            </a:solidFill>
            <a:prstDash val="solid"/>
          </a:ln>
        </p:spPr>
      </p:sp>
      <p:sp>
        <p:nvSpPr>
          <p:cNvPr id="18" name="Shape 14"/>
          <p:cNvSpPr/>
          <p:nvPr/>
        </p:nvSpPr>
        <p:spPr>
          <a:xfrm>
            <a:off x="381000" y="3099941"/>
            <a:ext cx="1924496" cy="0"/>
          </a:xfrm>
          <a:prstGeom prst="line">
            <a:avLst/>
          </a:prstGeom>
          <a:noFill/>
          <a:ln w="9525">
            <a:solidFill>
              <a:srgbClr val="D5D8DC"/>
            </a:solidFill>
            <a:prstDash val="solid"/>
          </a:ln>
        </p:spPr>
      </p:sp>
      <p:sp>
        <p:nvSpPr>
          <p:cNvPr id="19" name="Shape 15"/>
          <p:cNvSpPr/>
          <p:nvPr/>
        </p:nvSpPr>
        <p:spPr>
          <a:xfrm>
            <a:off x="404813" y="2123777"/>
            <a:ext cx="0" cy="980926"/>
          </a:xfrm>
          <a:prstGeom prst="line">
            <a:avLst/>
          </a:prstGeom>
          <a:noFill/>
          <a:ln w="47625">
            <a:solidFill>
              <a:srgbClr val="E67E22"/>
            </a:solidFill>
            <a:prstDash val="solid"/>
          </a:ln>
        </p:spPr>
      </p:sp>
      <p:sp>
        <p:nvSpPr>
          <p:cNvPr id="20" name="Text 16"/>
          <p:cNvSpPr/>
          <p:nvPr/>
        </p:nvSpPr>
        <p:spPr>
          <a:xfrm>
            <a:off x="555575" y="2260253"/>
            <a:ext cx="1645715" cy="200025"/>
          </a:xfrm>
          <a:prstGeom prst="rect">
            <a:avLst/>
          </a:prstGeom>
          <a:noFill/>
          <a:ln/>
        </p:spPr>
        <p:txBody>
          <a:bodyPr wrap="square" lIns="0" tIns="0" rIns="0" bIns="0" rtlCol="0" anchor="t"/>
          <a:lstStyle/>
          <a:p>
            <a:pPr algn="l" indent="0" marL="0">
              <a:spcAft>
                <a:spcPts val="400"/>
              </a:spcAft>
              <a:buNone/>
            </a:pPr>
            <a:r>
              <a:rPr lang="en-US" sz="1300" b="1" dirty="0">
                <a:solidFill>
                  <a:srgbClr val="1C2833"/>
                </a:solidFill>
                <a:latin typeface="Arial" pitchFamily="34" charset="0"/>
                <a:ea typeface="Arial" pitchFamily="34" charset="-122"/>
                <a:cs typeface="Arial" pitchFamily="34" charset="-120"/>
              </a:rPr>
              <a:t>Backend</a:t>
            </a:r>
            <a:endParaRPr lang="en-US" sz="1300" dirty="0"/>
          </a:p>
        </p:txBody>
      </p:sp>
      <p:sp>
        <p:nvSpPr>
          <p:cNvPr id="21" name="Text 17"/>
          <p:cNvSpPr/>
          <p:nvPr/>
        </p:nvSpPr>
        <p:spPr>
          <a:xfrm>
            <a:off x="555575" y="2511028"/>
            <a:ext cx="1645715" cy="1524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FastAPI + SQLModel</a:t>
            </a:r>
            <a:endParaRPr lang="en-US" sz="1100" dirty="0"/>
          </a:p>
        </p:txBody>
      </p:sp>
      <p:sp>
        <p:nvSpPr>
          <p:cNvPr id="22" name="Text 18"/>
          <p:cNvSpPr/>
          <p:nvPr/>
        </p:nvSpPr>
        <p:spPr>
          <a:xfrm>
            <a:off x="555575" y="2663428"/>
            <a:ext cx="1645715" cy="1524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Dapr Sidecar (pub/sub)</a:t>
            </a:r>
            <a:endParaRPr lang="en-US" sz="1100" dirty="0"/>
          </a:p>
        </p:txBody>
      </p:sp>
      <p:sp>
        <p:nvSpPr>
          <p:cNvPr id="23" name="Text 19"/>
          <p:cNvSpPr/>
          <p:nvPr/>
        </p:nvSpPr>
        <p:spPr>
          <a:xfrm>
            <a:off x="555575" y="2815828"/>
            <a:ext cx="1645715" cy="1524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Groq AI Integration</a:t>
            </a:r>
            <a:endParaRPr lang="en-US" sz="1100" dirty="0"/>
          </a:p>
        </p:txBody>
      </p:sp>
      <p:sp>
        <p:nvSpPr>
          <p:cNvPr id="24" name="Text 20"/>
          <p:cNvSpPr/>
          <p:nvPr/>
        </p:nvSpPr>
        <p:spPr>
          <a:xfrm>
            <a:off x="2508647" y="1015901"/>
            <a:ext cx="1924496" cy="1133326"/>
          </a:xfrm>
          <a:prstGeom prst="roundRect">
            <a:avLst>
              <a:gd name="adj" fmla="val 6724"/>
            </a:avLst>
          </a:prstGeom>
          <a:solidFill>
            <a:srgbClr val="FFFFFF"/>
          </a:solidFill>
          <a:ln/>
        </p:spPr>
        <p:txBody>
          <a:bodyPr wrap="square" rtlCol="0" anchor="ctr"/>
          <a:lstStyle/>
          <a:p>
            <a:pPr indent="0" marL="0">
              <a:buNone/>
            </a:pPr>
            <a:endParaRPr lang="en-US" dirty="0"/>
          </a:p>
        </p:txBody>
      </p:sp>
      <p:sp>
        <p:nvSpPr>
          <p:cNvPr id="25" name="Shape 21"/>
          <p:cNvSpPr/>
          <p:nvPr/>
        </p:nvSpPr>
        <p:spPr>
          <a:xfrm>
            <a:off x="2508647" y="1020663"/>
            <a:ext cx="1924496" cy="0"/>
          </a:xfrm>
          <a:prstGeom prst="line">
            <a:avLst/>
          </a:prstGeom>
          <a:noFill/>
          <a:ln w="9525">
            <a:solidFill>
              <a:srgbClr val="D5D8DC"/>
            </a:solidFill>
            <a:prstDash val="solid"/>
          </a:ln>
        </p:spPr>
      </p:sp>
      <p:sp>
        <p:nvSpPr>
          <p:cNvPr id="26" name="Shape 22"/>
          <p:cNvSpPr/>
          <p:nvPr/>
        </p:nvSpPr>
        <p:spPr>
          <a:xfrm>
            <a:off x="4428381" y="1015901"/>
            <a:ext cx="0" cy="1133326"/>
          </a:xfrm>
          <a:prstGeom prst="line">
            <a:avLst/>
          </a:prstGeom>
          <a:noFill/>
          <a:ln w="9525">
            <a:solidFill>
              <a:srgbClr val="D5D8DC"/>
            </a:solidFill>
            <a:prstDash val="solid"/>
          </a:ln>
        </p:spPr>
      </p:sp>
      <p:sp>
        <p:nvSpPr>
          <p:cNvPr id="27" name="Shape 23"/>
          <p:cNvSpPr/>
          <p:nvPr/>
        </p:nvSpPr>
        <p:spPr>
          <a:xfrm>
            <a:off x="2508647" y="2144464"/>
            <a:ext cx="1924496" cy="0"/>
          </a:xfrm>
          <a:prstGeom prst="line">
            <a:avLst/>
          </a:prstGeom>
          <a:noFill/>
          <a:ln w="9525">
            <a:solidFill>
              <a:srgbClr val="D5D8DC"/>
            </a:solidFill>
            <a:prstDash val="solid"/>
          </a:ln>
        </p:spPr>
      </p:sp>
      <p:sp>
        <p:nvSpPr>
          <p:cNvPr id="28" name="Shape 24"/>
          <p:cNvSpPr/>
          <p:nvPr/>
        </p:nvSpPr>
        <p:spPr>
          <a:xfrm>
            <a:off x="2532459" y="1015901"/>
            <a:ext cx="0" cy="1133326"/>
          </a:xfrm>
          <a:prstGeom prst="line">
            <a:avLst/>
          </a:prstGeom>
          <a:noFill/>
          <a:ln w="47625">
            <a:solidFill>
              <a:srgbClr val="27AE60"/>
            </a:solidFill>
            <a:prstDash val="solid"/>
          </a:ln>
        </p:spPr>
      </p:sp>
      <p:sp>
        <p:nvSpPr>
          <p:cNvPr id="29" name="Text 25"/>
          <p:cNvSpPr/>
          <p:nvPr/>
        </p:nvSpPr>
        <p:spPr>
          <a:xfrm>
            <a:off x="2683222" y="1152376"/>
            <a:ext cx="1645715" cy="200025"/>
          </a:xfrm>
          <a:prstGeom prst="rect">
            <a:avLst/>
          </a:prstGeom>
          <a:noFill/>
          <a:ln/>
        </p:spPr>
        <p:txBody>
          <a:bodyPr wrap="square" lIns="0" tIns="0" rIns="0" bIns="0" rtlCol="0" anchor="t"/>
          <a:lstStyle/>
          <a:p>
            <a:pPr algn="l" indent="0" marL="0">
              <a:spcAft>
                <a:spcPts val="400"/>
              </a:spcAft>
              <a:buNone/>
            </a:pPr>
            <a:r>
              <a:rPr lang="en-US" sz="1300" b="1" dirty="0">
                <a:solidFill>
                  <a:srgbClr val="1C2833"/>
                </a:solidFill>
                <a:latin typeface="Arial" pitchFamily="34" charset="0"/>
                <a:ea typeface="Arial" pitchFamily="34" charset="-122"/>
                <a:cs typeface="Arial" pitchFamily="34" charset="-120"/>
              </a:rPr>
              <a:t>Infrastructure</a:t>
            </a:r>
            <a:endParaRPr lang="en-US" sz="1300" dirty="0"/>
          </a:p>
        </p:txBody>
      </p:sp>
      <p:sp>
        <p:nvSpPr>
          <p:cNvPr id="30" name="Text 26"/>
          <p:cNvSpPr/>
          <p:nvPr/>
        </p:nvSpPr>
        <p:spPr>
          <a:xfrm>
            <a:off x="2683222" y="1403152"/>
            <a:ext cx="1645715" cy="1524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Apache Kafka (KRaft)</a:t>
            </a:r>
            <a:endParaRPr lang="en-US" sz="1100" dirty="0"/>
          </a:p>
        </p:txBody>
      </p:sp>
      <p:sp>
        <p:nvSpPr>
          <p:cNvPr id="31" name="Text 27"/>
          <p:cNvSpPr/>
          <p:nvPr/>
        </p:nvSpPr>
        <p:spPr>
          <a:xfrm>
            <a:off x="2683222" y="1555552"/>
            <a:ext cx="1645715" cy="1524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NGINX Ingress + OCI LB</a:t>
            </a:r>
            <a:endParaRPr lang="en-US" sz="1100" dirty="0"/>
          </a:p>
        </p:txBody>
      </p:sp>
      <p:sp>
        <p:nvSpPr>
          <p:cNvPr id="32" name="Text 28"/>
          <p:cNvSpPr/>
          <p:nvPr/>
        </p:nvSpPr>
        <p:spPr>
          <a:xfrm>
            <a:off x="2683222" y="1707952"/>
            <a:ext cx="1645715" cy="3048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Neon PostgreSQL (external)</a:t>
            </a:r>
            <a:endParaRPr lang="en-US" sz="1100" dirty="0"/>
          </a:p>
        </p:txBody>
      </p:sp>
      <p:sp>
        <p:nvSpPr>
          <p:cNvPr id="33" name="Text 29"/>
          <p:cNvSpPr/>
          <p:nvPr/>
        </p:nvSpPr>
        <p:spPr>
          <a:xfrm>
            <a:off x="2508647" y="2276177"/>
            <a:ext cx="1924496" cy="980926"/>
          </a:xfrm>
          <a:prstGeom prst="roundRect">
            <a:avLst>
              <a:gd name="adj" fmla="val 7768"/>
            </a:avLst>
          </a:prstGeom>
          <a:solidFill>
            <a:srgbClr val="FFFFFF"/>
          </a:solidFill>
          <a:ln/>
        </p:spPr>
        <p:txBody>
          <a:bodyPr wrap="square" rtlCol="0" anchor="ctr"/>
          <a:lstStyle/>
          <a:p>
            <a:pPr indent="0" marL="0">
              <a:buNone/>
            </a:pPr>
            <a:endParaRPr lang="en-US" dirty="0"/>
          </a:p>
        </p:txBody>
      </p:sp>
      <p:sp>
        <p:nvSpPr>
          <p:cNvPr id="34" name="Shape 30"/>
          <p:cNvSpPr/>
          <p:nvPr/>
        </p:nvSpPr>
        <p:spPr>
          <a:xfrm>
            <a:off x="2508647" y="2280940"/>
            <a:ext cx="1924496" cy="0"/>
          </a:xfrm>
          <a:prstGeom prst="line">
            <a:avLst/>
          </a:prstGeom>
          <a:noFill/>
          <a:ln w="9525">
            <a:solidFill>
              <a:srgbClr val="D5D8DC"/>
            </a:solidFill>
            <a:prstDash val="solid"/>
          </a:ln>
        </p:spPr>
      </p:sp>
      <p:sp>
        <p:nvSpPr>
          <p:cNvPr id="35" name="Shape 31"/>
          <p:cNvSpPr/>
          <p:nvPr/>
        </p:nvSpPr>
        <p:spPr>
          <a:xfrm>
            <a:off x="4428381" y="2276177"/>
            <a:ext cx="0" cy="980926"/>
          </a:xfrm>
          <a:prstGeom prst="line">
            <a:avLst/>
          </a:prstGeom>
          <a:noFill/>
          <a:ln w="9525">
            <a:solidFill>
              <a:srgbClr val="D5D8DC"/>
            </a:solidFill>
            <a:prstDash val="solid"/>
          </a:ln>
        </p:spPr>
      </p:sp>
      <p:sp>
        <p:nvSpPr>
          <p:cNvPr id="36" name="Shape 32"/>
          <p:cNvSpPr/>
          <p:nvPr/>
        </p:nvSpPr>
        <p:spPr>
          <a:xfrm>
            <a:off x="2508647" y="3252341"/>
            <a:ext cx="1924496" cy="0"/>
          </a:xfrm>
          <a:prstGeom prst="line">
            <a:avLst/>
          </a:prstGeom>
          <a:noFill/>
          <a:ln w="9525">
            <a:solidFill>
              <a:srgbClr val="D5D8DC"/>
            </a:solidFill>
            <a:prstDash val="solid"/>
          </a:ln>
        </p:spPr>
      </p:sp>
      <p:sp>
        <p:nvSpPr>
          <p:cNvPr id="37" name="Shape 33"/>
          <p:cNvSpPr/>
          <p:nvPr/>
        </p:nvSpPr>
        <p:spPr>
          <a:xfrm>
            <a:off x="2532459" y="2276177"/>
            <a:ext cx="0" cy="980926"/>
          </a:xfrm>
          <a:prstGeom prst="line">
            <a:avLst/>
          </a:prstGeom>
          <a:noFill/>
          <a:ln w="47625">
            <a:solidFill>
              <a:srgbClr val="8E44AD"/>
            </a:solidFill>
            <a:prstDash val="solid"/>
          </a:ln>
        </p:spPr>
      </p:sp>
      <p:sp>
        <p:nvSpPr>
          <p:cNvPr id="38" name="Text 34"/>
          <p:cNvSpPr/>
          <p:nvPr/>
        </p:nvSpPr>
        <p:spPr>
          <a:xfrm>
            <a:off x="2683222" y="2412653"/>
            <a:ext cx="1645715" cy="200025"/>
          </a:xfrm>
          <a:prstGeom prst="rect">
            <a:avLst/>
          </a:prstGeom>
          <a:noFill/>
          <a:ln/>
        </p:spPr>
        <p:txBody>
          <a:bodyPr wrap="square" lIns="0" tIns="0" rIns="0" bIns="0" rtlCol="0" anchor="t"/>
          <a:lstStyle/>
          <a:p>
            <a:pPr algn="l" indent="0" marL="0">
              <a:spcAft>
                <a:spcPts val="400"/>
              </a:spcAft>
              <a:buNone/>
            </a:pPr>
            <a:r>
              <a:rPr lang="en-US" sz="1300" b="1" dirty="0">
                <a:solidFill>
                  <a:srgbClr val="1C2833"/>
                </a:solidFill>
                <a:latin typeface="Arial" pitchFamily="34" charset="0"/>
                <a:ea typeface="Arial" pitchFamily="34" charset="-122"/>
                <a:cs typeface="Arial" pitchFamily="34" charset="-120"/>
              </a:rPr>
              <a:t>Platform</a:t>
            </a:r>
            <a:endParaRPr lang="en-US" sz="1300" dirty="0"/>
          </a:p>
        </p:txBody>
      </p:sp>
      <p:sp>
        <p:nvSpPr>
          <p:cNvPr id="39" name="Text 35"/>
          <p:cNvSpPr/>
          <p:nvPr/>
        </p:nvSpPr>
        <p:spPr>
          <a:xfrm>
            <a:off x="2683222" y="2663428"/>
            <a:ext cx="1645715" cy="1524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OCI OKE (me-dubai-1)</a:t>
            </a:r>
            <a:endParaRPr lang="en-US" sz="1100" dirty="0"/>
          </a:p>
        </p:txBody>
      </p:sp>
      <p:sp>
        <p:nvSpPr>
          <p:cNvPr id="40" name="Text 36"/>
          <p:cNvSpPr/>
          <p:nvPr/>
        </p:nvSpPr>
        <p:spPr>
          <a:xfrm>
            <a:off x="2683222" y="2815828"/>
            <a:ext cx="1645715" cy="1524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1x VM.Standard.E2.1</a:t>
            </a:r>
            <a:endParaRPr lang="en-US" sz="1100" dirty="0"/>
          </a:p>
        </p:txBody>
      </p:sp>
      <p:sp>
        <p:nvSpPr>
          <p:cNvPr id="41" name="Text 37"/>
          <p:cNvSpPr/>
          <p:nvPr/>
        </p:nvSpPr>
        <p:spPr>
          <a:xfrm>
            <a:off x="2683222" y="2968228"/>
            <a:ext cx="1645715" cy="152400"/>
          </a:xfrm>
          <a:prstGeom prst="rect">
            <a:avLst/>
          </a:prstGeom>
          <a:noFill/>
          <a:ln/>
        </p:spPr>
        <p:txBody>
          <a:bodyPr wrap="square" lIns="0" tIns="0" rIns="0" bIns="0" rtlCol="0" anchor="t"/>
          <a:lstStyle/>
          <a:p>
            <a:pPr algn="l" indent="0" marL="0">
              <a:buNone/>
            </a:pPr>
            <a:r>
              <a:rPr lang="en-US" sz="1100" dirty="0">
                <a:solidFill>
                  <a:srgbClr val="566573"/>
                </a:solidFill>
                <a:latin typeface="Arial" pitchFamily="34" charset="0"/>
                <a:ea typeface="Arial" pitchFamily="34" charset="-122"/>
                <a:cs typeface="Arial" pitchFamily="34" charset="-120"/>
              </a:rPr>
              <a:t>Helm Charts + kubectl</a:t>
            </a:r>
            <a:endParaRPr lang="en-US" sz="1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3087556"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Tech Stack Overview</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381000" y="965150"/>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7" name="Text 3"/>
          <p:cNvSpPr/>
          <p:nvPr/>
        </p:nvSpPr>
        <p:spPr>
          <a:xfrm>
            <a:off x="499061" y="1101626"/>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E67E22"/>
                </a:solidFill>
                <a:latin typeface="Arial" pitchFamily="34" charset="0"/>
                <a:ea typeface="Arial" pitchFamily="34" charset="-122"/>
                <a:cs typeface="Arial" pitchFamily="34" charset="-120"/>
              </a:rPr>
              <a:t>Next.js 16</a:t>
            </a:r>
            <a:endParaRPr lang="en-US" sz="1400" dirty="0"/>
          </a:p>
        </p:txBody>
      </p:sp>
      <p:sp>
        <p:nvSpPr>
          <p:cNvPr id="8" name="Text 4"/>
          <p:cNvSpPr/>
          <p:nvPr/>
        </p:nvSpPr>
        <p:spPr>
          <a:xfrm>
            <a:off x="499061" y="1361926"/>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Frontend + SSR</a:t>
            </a:r>
            <a:endParaRPr lang="en-US" sz="1000" dirty="0"/>
          </a:p>
        </p:txBody>
      </p:sp>
      <p:sp>
        <p:nvSpPr>
          <p:cNvPr id="9" name="Text 5"/>
          <p:cNvSpPr/>
          <p:nvPr/>
        </p:nvSpPr>
        <p:spPr>
          <a:xfrm>
            <a:off x="2622352" y="965150"/>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10" name="Text 6"/>
          <p:cNvSpPr/>
          <p:nvPr/>
        </p:nvSpPr>
        <p:spPr>
          <a:xfrm>
            <a:off x="2740412" y="1101626"/>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E67E22"/>
                </a:solidFill>
                <a:latin typeface="Arial" pitchFamily="34" charset="0"/>
                <a:ea typeface="Arial" pitchFamily="34" charset="-122"/>
                <a:cs typeface="Arial" pitchFamily="34" charset="-120"/>
              </a:rPr>
              <a:t>FastAPI</a:t>
            </a:r>
            <a:endParaRPr lang="en-US" sz="1400" dirty="0"/>
          </a:p>
        </p:txBody>
      </p:sp>
      <p:sp>
        <p:nvSpPr>
          <p:cNvPr id="11" name="Text 7"/>
          <p:cNvSpPr/>
          <p:nvPr/>
        </p:nvSpPr>
        <p:spPr>
          <a:xfrm>
            <a:off x="2740412" y="1361926"/>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Python Backend</a:t>
            </a:r>
            <a:endParaRPr lang="en-US" sz="1000" dirty="0"/>
          </a:p>
        </p:txBody>
      </p:sp>
      <p:sp>
        <p:nvSpPr>
          <p:cNvPr id="12" name="Text 8"/>
          <p:cNvSpPr/>
          <p:nvPr/>
        </p:nvSpPr>
        <p:spPr>
          <a:xfrm>
            <a:off x="4863703" y="965150"/>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13" name="Text 9"/>
          <p:cNvSpPr/>
          <p:nvPr/>
        </p:nvSpPr>
        <p:spPr>
          <a:xfrm>
            <a:off x="4981764" y="1101626"/>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E67E22"/>
                </a:solidFill>
                <a:latin typeface="Arial" pitchFamily="34" charset="0"/>
                <a:ea typeface="Arial" pitchFamily="34" charset="-122"/>
                <a:cs typeface="Arial" pitchFamily="34" charset="-120"/>
              </a:rPr>
              <a:t>Better Auth</a:t>
            </a:r>
            <a:endParaRPr lang="en-US" sz="1400" dirty="0"/>
          </a:p>
        </p:txBody>
      </p:sp>
      <p:sp>
        <p:nvSpPr>
          <p:cNvPr id="14" name="Text 10"/>
          <p:cNvSpPr/>
          <p:nvPr/>
        </p:nvSpPr>
        <p:spPr>
          <a:xfrm>
            <a:off x="4981764" y="1361926"/>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Authentication</a:t>
            </a:r>
            <a:endParaRPr lang="en-US" sz="1000" dirty="0"/>
          </a:p>
        </p:txBody>
      </p:sp>
      <p:sp>
        <p:nvSpPr>
          <p:cNvPr id="15" name="Text 11"/>
          <p:cNvSpPr/>
          <p:nvPr/>
        </p:nvSpPr>
        <p:spPr>
          <a:xfrm>
            <a:off x="381000" y="1977926"/>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16" name="Text 12"/>
          <p:cNvSpPr/>
          <p:nvPr/>
        </p:nvSpPr>
        <p:spPr>
          <a:xfrm>
            <a:off x="499061" y="2114401"/>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E67E22"/>
                </a:solidFill>
                <a:latin typeface="Arial" pitchFamily="34" charset="0"/>
                <a:ea typeface="Arial" pitchFamily="34" charset="-122"/>
                <a:cs typeface="Arial" pitchFamily="34" charset="-120"/>
              </a:rPr>
              <a:t>Dapr</a:t>
            </a:r>
            <a:endParaRPr lang="en-US" sz="1400" dirty="0"/>
          </a:p>
        </p:txBody>
      </p:sp>
      <p:sp>
        <p:nvSpPr>
          <p:cNvPr id="17" name="Text 13"/>
          <p:cNvSpPr/>
          <p:nvPr/>
        </p:nvSpPr>
        <p:spPr>
          <a:xfrm>
            <a:off x="499061" y="2374702"/>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Pub/Sub Sidecar</a:t>
            </a:r>
            <a:endParaRPr lang="en-US" sz="1000" dirty="0"/>
          </a:p>
        </p:txBody>
      </p:sp>
      <p:sp>
        <p:nvSpPr>
          <p:cNvPr id="18" name="Text 14"/>
          <p:cNvSpPr/>
          <p:nvPr/>
        </p:nvSpPr>
        <p:spPr>
          <a:xfrm>
            <a:off x="2622352" y="1977926"/>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19" name="Text 15"/>
          <p:cNvSpPr/>
          <p:nvPr/>
        </p:nvSpPr>
        <p:spPr>
          <a:xfrm>
            <a:off x="2740412" y="2114401"/>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2E86C1"/>
                </a:solidFill>
                <a:latin typeface="Arial" pitchFamily="34" charset="0"/>
                <a:ea typeface="Arial" pitchFamily="34" charset="-122"/>
                <a:cs typeface="Arial" pitchFamily="34" charset="-120"/>
              </a:rPr>
              <a:t>Kafka</a:t>
            </a:r>
            <a:endParaRPr lang="en-US" sz="1400" dirty="0"/>
          </a:p>
        </p:txBody>
      </p:sp>
      <p:sp>
        <p:nvSpPr>
          <p:cNvPr id="20" name="Text 16"/>
          <p:cNvSpPr/>
          <p:nvPr/>
        </p:nvSpPr>
        <p:spPr>
          <a:xfrm>
            <a:off x="2740412" y="2374702"/>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Event Streaming</a:t>
            </a:r>
            <a:endParaRPr lang="en-US" sz="1000" dirty="0"/>
          </a:p>
        </p:txBody>
      </p:sp>
      <p:sp>
        <p:nvSpPr>
          <p:cNvPr id="21" name="Text 17"/>
          <p:cNvSpPr/>
          <p:nvPr/>
        </p:nvSpPr>
        <p:spPr>
          <a:xfrm>
            <a:off x="4863703" y="1977926"/>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22" name="Text 18"/>
          <p:cNvSpPr/>
          <p:nvPr/>
        </p:nvSpPr>
        <p:spPr>
          <a:xfrm>
            <a:off x="4981764" y="2114401"/>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2E86C1"/>
                </a:solidFill>
                <a:latin typeface="Arial" pitchFamily="34" charset="0"/>
                <a:ea typeface="Arial" pitchFamily="34" charset="-122"/>
                <a:cs typeface="Arial" pitchFamily="34" charset="-120"/>
              </a:rPr>
              <a:t>Neon PG</a:t>
            </a:r>
            <a:endParaRPr lang="en-US" sz="1400" dirty="0"/>
          </a:p>
        </p:txBody>
      </p:sp>
      <p:sp>
        <p:nvSpPr>
          <p:cNvPr id="23" name="Text 19"/>
          <p:cNvSpPr/>
          <p:nvPr/>
        </p:nvSpPr>
        <p:spPr>
          <a:xfrm>
            <a:off x="4981764" y="2374702"/>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Serverless DB</a:t>
            </a:r>
            <a:endParaRPr lang="en-US" sz="1000" dirty="0"/>
          </a:p>
        </p:txBody>
      </p:sp>
      <p:sp>
        <p:nvSpPr>
          <p:cNvPr id="24" name="Text 20"/>
          <p:cNvSpPr/>
          <p:nvPr/>
        </p:nvSpPr>
        <p:spPr>
          <a:xfrm>
            <a:off x="381000" y="2990701"/>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25" name="Text 21"/>
          <p:cNvSpPr/>
          <p:nvPr/>
        </p:nvSpPr>
        <p:spPr>
          <a:xfrm>
            <a:off x="499061" y="3127177"/>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2E86C1"/>
                </a:solidFill>
                <a:latin typeface="Arial" pitchFamily="34" charset="0"/>
                <a:ea typeface="Arial" pitchFamily="34" charset="-122"/>
                <a:cs typeface="Arial" pitchFamily="34" charset="-120"/>
              </a:rPr>
              <a:t>Helm</a:t>
            </a:r>
            <a:endParaRPr lang="en-US" sz="1400" dirty="0"/>
          </a:p>
        </p:txBody>
      </p:sp>
      <p:sp>
        <p:nvSpPr>
          <p:cNvPr id="26" name="Text 22"/>
          <p:cNvSpPr/>
          <p:nvPr/>
        </p:nvSpPr>
        <p:spPr>
          <a:xfrm>
            <a:off x="499061" y="3387477"/>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K8s Packaging</a:t>
            </a:r>
            <a:endParaRPr lang="en-US" sz="1000" dirty="0"/>
          </a:p>
        </p:txBody>
      </p:sp>
      <p:sp>
        <p:nvSpPr>
          <p:cNvPr id="27" name="Text 23"/>
          <p:cNvSpPr/>
          <p:nvPr/>
        </p:nvSpPr>
        <p:spPr>
          <a:xfrm>
            <a:off x="2622352" y="2990701"/>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28" name="Text 24"/>
          <p:cNvSpPr/>
          <p:nvPr/>
        </p:nvSpPr>
        <p:spPr>
          <a:xfrm>
            <a:off x="2740412" y="3127177"/>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2E86C1"/>
                </a:solidFill>
                <a:latin typeface="Arial" pitchFamily="34" charset="0"/>
                <a:ea typeface="Arial" pitchFamily="34" charset="-122"/>
                <a:cs typeface="Arial" pitchFamily="34" charset="-120"/>
              </a:rPr>
              <a:t>OCI OKE</a:t>
            </a:r>
            <a:endParaRPr lang="en-US" sz="1400" dirty="0"/>
          </a:p>
        </p:txBody>
      </p:sp>
      <p:sp>
        <p:nvSpPr>
          <p:cNvPr id="29" name="Text 25"/>
          <p:cNvSpPr/>
          <p:nvPr/>
        </p:nvSpPr>
        <p:spPr>
          <a:xfrm>
            <a:off x="2740412" y="3387477"/>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Cloud K8s</a:t>
            </a:r>
            <a:endParaRPr lang="en-US" sz="1000" dirty="0"/>
          </a:p>
        </p:txBody>
      </p:sp>
      <p:sp>
        <p:nvSpPr>
          <p:cNvPr id="30" name="Text 26"/>
          <p:cNvSpPr/>
          <p:nvPr/>
        </p:nvSpPr>
        <p:spPr>
          <a:xfrm>
            <a:off x="4863703" y="2990701"/>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31" name="Text 27"/>
          <p:cNvSpPr/>
          <p:nvPr/>
        </p:nvSpPr>
        <p:spPr>
          <a:xfrm>
            <a:off x="4981764" y="3127177"/>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27AE60"/>
                </a:solidFill>
                <a:latin typeface="Arial" pitchFamily="34" charset="0"/>
                <a:ea typeface="Arial" pitchFamily="34" charset="-122"/>
                <a:cs typeface="Arial" pitchFamily="34" charset="-120"/>
              </a:rPr>
              <a:t>Docker</a:t>
            </a:r>
            <a:endParaRPr lang="en-US" sz="1400" dirty="0"/>
          </a:p>
        </p:txBody>
      </p:sp>
      <p:sp>
        <p:nvSpPr>
          <p:cNvPr id="32" name="Text 28"/>
          <p:cNvSpPr/>
          <p:nvPr/>
        </p:nvSpPr>
        <p:spPr>
          <a:xfrm>
            <a:off x="4981764" y="3387477"/>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Containers</a:t>
            </a:r>
            <a:endParaRPr lang="en-US" sz="1000" dirty="0"/>
          </a:p>
        </p:txBody>
      </p:sp>
      <p:sp>
        <p:nvSpPr>
          <p:cNvPr id="33" name="Text 29"/>
          <p:cNvSpPr/>
          <p:nvPr/>
        </p:nvSpPr>
        <p:spPr>
          <a:xfrm>
            <a:off x="381000" y="4003477"/>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34" name="Text 30"/>
          <p:cNvSpPr/>
          <p:nvPr/>
        </p:nvSpPr>
        <p:spPr>
          <a:xfrm>
            <a:off x="499061" y="4139952"/>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27AE60"/>
                </a:solidFill>
                <a:latin typeface="Arial" pitchFamily="34" charset="0"/>
                <a:ea typeface="Arial" pitchFamily="34" charset="-122"/>
                <a:cs typeface="Arial" pitchFamily="34" charset="-120"/>
              </a:rPr>
              <a:t>NGINX</a:t>
            </a:r>
            <a:endParaRPr lang="en-US" sz="1400" dirty="0"/>
          </a:p>
        </p:txBody>
      </p:sp>
      <p:sp>
        <p:nvSpPr>
          <p:cNvPr id="35" name="Text 31"/>
          <p:cNvSpPr/>
          <p:nvPr/>
        </p:nvSpPr>
        <p:spPr>
          <a:xfrm>
            <a:off x="499061" y="4400252"/>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Ingress Controller</a:t>
            </a:r>
            <a:endParaRPr lang="en-US" sz="1000" dirty="0"/>
          </a:p>
        </p:txBody>
      </p:sp>
      <p:sp>
        <p:nvSpPr>
          <p:cNvPr id="36" name="Text 32"/>
          <p:cNvSpPr/>
          <p:nvPr/>
        </p:nvSpPr>
        <p:spPr>
          <a:xfrm>
            <a:off x="2622352" y="4003477"/>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37" name="Text 33"/>
          <p:cNvSpPr/>
          <p:nvPr/>
        </p:nvSpPr>
        <p:spPr>
          <a:xfrm>
            <a:off x="2740412" y="4139952"/>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27AE60"/>
                </a:solidFill>
                <a:latin typeface="Arial" pitchFamily="34" charset="0"/>
                <a:ea typeface="Arial" pitchFamily="34" charset="-122"/>
                <a:cs typeface="Arial" pitchFamily="34" charset="-120"/>
              </a:rPr>
              <a:t>Vercel</a:t>
            </a:r>
            <a:endParaRPr lang="en-US" sz="1400" dirty="0"/>
          </a:p>
        </p:txBody>
      </p:sp>
      <p:sp>
        <p:nvSpPr>
          <p:cNvPr id="38" name="Text 34"/>
          <p:cNvSpPr/>
          <p:nvPr/>
        </p:nvSpPr>
        <p:spPr>
          <a:xfrm>
            <a:off x="2740412" y="4400252"/>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Alt Frontend Host</a:t>
            </a:r>
            <a:endParaRPr lang="en-US" sz="1000" dirty="0"/>
          </a:p>
        </p:txBody>
      </p:sp>
      <p:sp>
        <p:nvSpPr>
          <p:cNvPr id="39" name="Text 35"/>
          <p:cNvSpPr/>
          <p:nvPr/>
        </p:nvSpPr>
        <p:spPr>
          <a:xfrm>
            <a:off x="4863703" y="4003477"/>
            <a:ext cx="2114401" cy="885825"/>
          </a:xfrm>
          <a:prstGeom prst="roundRect">
            <a:avLst>
              <a:gd name="adj" fmla="val 8602"/>
            </a:avLst>
          </a:prstGeom>
          <a:solidFill>
            <a:srgbClr val="FFFFFF"/>
          </a:solidFill>
          <a:ln w="9525">
            <a:solidFill>
              <a:srgbClr val="D5D8DC"/>
            </a:solidFill>
          </a:ln>
        </p:spPr>
        <p:txBody>
          <a:bodyPr wrap="square" rtlCol="0" anchor="ctr"/>
          <a:lstStyle/>
          <a:p>
            <a:pPr indent="0" marL="0">
              <a:buNone/>
            </a:pPr>
            <a:endParaRPr lang="en-US" dirty="0"/>
          </a:p>
        </p:txBody>
      </p:sp>
      <p:sp>
        <p:nvSpPr>
          <p:cNvPr id="40" name="Text 36"/>
          <p:cNvSpPr/>
          <p:nvPr/>
        </p:nvSpPr>
        <p:spPr>
          <a:xfrm>
            <a:off x="4981764" y="4139952"/>
            <a:ext cx="1878279" cy="209550"/>
          </a:xfrm>
          <a:prstGeom prst="rect">
            <a:avLst/>
          </a:prstGeom>
          <a:noFill/>
          <a:ln/>
        </p:spPr>
        <p:txBody>
          <a:bodyPr wrap="square" lIns="0" tIns="0" rIns="0" bIns="0" rtlCol="0" anchor="t"/>
          <a:lstStyle/>
          <a:p>
            <a:pPr algn="ctr" indent="0" marL="0">
              <a:spcAft>
                <a:spcPts val="400"/>
              </a:spcAft>
              <a:buNone/>
            </a:pPr>
            <a:r>
              <a:rPr lang="en-US" sz="1400" b="1" dirty="0">
                <a:solidFill>
                  <a:srgbClr val="27AE60"/>
                </a:solidFill>
                <a:latin typeface="Arial" pitchFamily="34" charset="0"/>
                <a:ea typeface="Arial" pitchFamily="34" charset="-122"/>
                <a:cs typeface="Arial" pitchFamily="34" charset="-120"/>
              </a:rPr>
              <a:t>Groq AI</a:t>
            </a:r>
            <a:endParaRPr lang="en-US" sz="1400" dirty="0"/>
          </a:p>
        </p:txBody>
      </p:sp>
      <p:sp>
        <p:nvSpPr>
          <p:cNvPr id="41" name="Text 37"/>
          <p:cNvSpPr/>
          <p:nvPr/>
        </p:nvSpPr>
        <p:spPr>
          <a:xfrm>
            <a:off x="4981764" y="4400252"/>
            <a:ext cx="1878279" cy="142875"/>
          </a:xfrm>
          <a:prstGeom prst="rect">
            <a:avLst/>
          </a:prstGeom>
          <a:noFill/>
          <a:ln/>
        </p:spPr>
        <p:txBody>
          <a:bodyPr wrap="square" lIns="0" tIns="0" rIns="0" bIns="0" rtlCol="0" anchor="t"/>
          <a:lstStyle/>
          <a:p>
            <a:pPr algn="ctr" indent="0" marL="0">
              <a:buNone/>
            </a:pPr>
            <a:r>
              <a:rPr lang="en-US" sz="1000" dirty="0">
                <a:solidFill>
                  <a:srgbClr val="566573"/>
                </a:solidFill>
                <a:latin typeface="Arial" pitchFamily="34" charset="0"/>
                <a:ea typeface="Arial" pitchFamily="34" charset="-122"/>
                <a:cs typeface="Arial" pitchFamily="34" charset="-120"/>
              </a:rPr>
              <a:t>Chat Assistant</a:t>
            </a:r>
            <a:endParaRPr lang="en-US" sz="1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4613041"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Challenges &amp; Lessons Learned</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381000" y="965150"/>
            <a:ext cx="2358330" cy="647402"/>
          </a:xfrm>
          <a:prstGeom prst="rect">
            <a:avLst/>
          </a:prstGeom>
          <a:solidFill>
            <a:srgbClr val="FDEDEC"/>
          </a:solidFill>
          <a:ln/>
        </p:spPr>
        <p:txBody>
          <a:bodyPr wrap="square" rtlCol="0" anchor="ctr"/>
          <a:lstStyle/>
          <a:p>
            <a:pPr indent="0" marL="0">
              <a:buNone/>
            </a:pPr>
            <a:endParaRPr lang="en-US" dirty="0"/>
          </a:p>
        </p:txBody>
      </p:sp>
      <p:sp>
        <p:nvSpPr>
          <p:cNvPr id="7" name="Shape 3"/>
          <p:cNvSpPr/>
          <p:nvPr/>
        </p:nvSpPr>
        <p:spPr>
          <a:xfrm>
            <a:off x="404813" y="965150"/>
            <a:ext cx="0" cy="647402"/>
          </a:xfrm>
          <a:prstGeom prst="line">
            <a:avLst/>
          </a:prstGeom>
          <a:noFill/>
          <a:ln w="47625">
            <a:solidFill>
              <a:srgbClr val="E74C3C"/>
            </a:solidFill>
            <a:prstDash val="solid"/>
          </a:ln>
        </p:spPr>
      </p:sp>
      <p:sp>
        <p:nvSpPr>
          <p:cNvPr id="8" name="Text 4"/>
          <p:cNvSpPr/>
          <p:nvPr/>
        </p:nvSpPr>
        <p:spPr>
          <a:xfrm>
            <a:off x="555575" y="1066651"/>
            <a:ext cx="2097941" cy="152400"/>
          </a:xfrm>
          <a:prstGeom prst="rect">
            <a:avLst/>
          </a:prstGeom>
          <a:noFill/>
          <a:ln/>
        </p:spPr>
        <p:txBody>
          <a:bodyPr wrap="square" lIns="0" tIns="0" rIns="0" bIns="0" rtlCol="0" anchor="t"/>
          <a:lstStyle/>
          <a:p>
            <a:pPr algn="l" indent="0" marL="0">
              <a:buNone/>
            </a:pPr>
            <a:r>
              <a:rPr lang="en-US" sz="1100" b="1" dirty="0">
                <a:solidFill>
                  <a:srgbClr val="922B21"/>
                </a:solidFill>
                <a:latin typeface="Arial" pitchFamily="34" charset="0"/>
                <a:ea typeface="Arial" pitchFamily="34" charset="-122"/>
                <a:cs typeface="Arial" pitchFamily="34" charset="-120"/>
              </a:rPr>
              <a:t>Kafka CrashLoop</a:t>
            </a:r>
            <a:endParaRPr lang="en-US" sz="1100" dirty="0"/>
          </a:p>
        </p:txBody>
      </p:sp>
      <p:sp>
        <p:nvSpPr>
          <p:cNvPr id="9" name="Text 5"/>
          <p:cNvSpPr/>
          <p:nvPr/>
        </p:nvSpPr>
        <p:spPr>
          <a:xfrm>
            <a:off x="555575" y="1244352"/>
            <a:ext cx="2097941" cy="133350"/>
          </a:xfrm>
          <a:prstGeom prst="rect">
            <a:avLst/>
          </a:prstGeom>
          <a:noFill/>
          <a:ln/>
        </p:spPr>
        <p:txBody>
          <a:bodyPr wrap="square" lIns="0" tIns="0" rIns="0" bIns="0" rtlCol="0" anchor="t"/>
          <a:lstStyle/>
          <a:p>
            <a:pPr algn="l" indent="0" marL="0">
              <a:spcBef>
                <a:spcPts val="200"/>
              </a:spcBef>
              <a:buNone/>
            </a:pPr>
            <a:r>
              <a:rPr lang="en-US" sz="900" dirty="0">
                <a:solidFill>
                  <a:srgbClr val="566573"/>
                </a:solidFill>
                <a:latin typeface="Arial" pitchFamily="34" charset="0"/>
                <a:ea typeface="Arial" pitchFamily="34" charset="-122"/>
                <a:cs typeface="Arial" pitchFamily="34" charset="-120"/>
              </a:rPr>
              <a:t>Bitnami + Confluent images failed</a:t>
            </a:r>
            <a:endParaRPr lang="en-US" sz="900" dirty="0"/>
          </a:p>
        </p:txBody>
      </p:sp>
      <p:sp>
        <p:nvSpPr>
          <p:cNvPr id="10" name="Text 6"/>
          <p:cNvSpPr/>
          <p:nvPr/>
        </p:nvSpPr>
        <p:spPr>
          <a:xfrm>
            <a:off x="2891730" y="965150"/>
            <a:ext cx="2358330" cy="647402"/>
          </a:xfrm>
          <a:prstGeom prst="rect">
            <a:avLst/>
          </a:prstGeom>
          <a:solidFill>
            <a:srgbClr val="EAFAF1"/>
          </a:solidFill>
          <a:ln/>
        </p:spPr>
        <p:txBody>
          <a:bodyPr wrap="square" rtlCol="0" anchor="ctr"/>
          <a:lstStyle/>
          <a:p>
            <a:pPr indent="0" marL="0">
              <a:buNone/>
            </a:pPr>
            <a:endParaRPr lang="en-US" dirty="0"/>
          </a:p>
        </p:txBody>
      </p:sp>
      <p:sp>
        <p:nvSpPr>
          <p:cNvPr id="11" name="Shape 7"/>
          <p:cNvSpPr/>
          <p:nvPr/>
        </p:nvSpPr>
        <p:spPr>
          <a:xfrm>
            <a:off x="2915543" y="965150"/>
            <a:ext cx="0" cy="647402"/>
          </a:xfrm>
          <a:prstGeom prst="line">
            <a:avLst/>
          </a:prstGeom>
          <a:noFill/>
          <a:ln w="47625">
            <a:solidFill>
              <a:srgbClr val="27AE60"/>
            </a:solidFill>
            <a:prstDash val="solid"/>
          </a:ln>
        </p:spPr>
      </p:sp>
      <p:sp>
        <p:nvSpPr>
          <p:cNvPr id="12" name="Text 8"/>
          <p:cNvSpPr/>
          <p:nvPr/>
        </p:nvSpPr>
        <p:spPr>
          <a:xfrm>
            <a:off x="3066306" y="1066651"/>
            <a:ext cx="2097941" cy="152400"/>
          </a:xfrm>
          <a:prstGeom prst="rect">
            <a:avLst/>
          </a:prstGeom>
          <a:noFill/>
          <a:ln/>
        </p:spPr>
        <p:txBody>
          <a:bodyPr wrap="square" lIns="0" tIns="0" rIns="0" bIns="0" rtlCol="0" anchor="t"/>
          <a:lstStyle/>
          <a:p>
            <a:pPr algn="l" indent="0" marL="0">
              <a:buNone/>
            </a:pPr>
            <a:r>
              <a:rPr lang="en-US" sz="1100" b="1" dirty="0">
                <a:solidFill>
                  <a:srgbClr val="1E8449"/>
                </a:solidFill>
                <a:latin typeface="Arial" pitchFamily="34" charset="0"/>
                <a:ea typeface="Arial" pitchFamily="34" charset="-122"/>
                <a:cs typeface="Arial" pitchFamily="34" charset="-120"/>
              </a:rPr>
              <a:t>Apache Kafka KRaft</a:t>
            </a:r>
            <a:endParaRPr lang="en-US" sz="1100" dirty="0"/>
          </a:p>
        </p:txBody>
      </p:sp>
      <p:sp>
        <p:nvSpPr>
          <p:cNvPr id="13" name="Text 9"/>
          <p:cNvSpPr/>
          <p:nvPr/>
        </p:nvSpPr>
        <p:spPr>
          <a:xfrm>
            <a:off x="3066306" y="1244352"/>
            <a:ext cx="2097941" cy="266700"/>
          </a:xfrm>
          <a:prstGeom prst="rect">
            <a:avLst/>
          </a:prstGeom>
          <a:noFill/>
          <a:ln/>
        </p:spPr>
        <p:txBody>
          <a:bodyPr wrap="square" lIns="0" tIns="0" rIns="0" bIns="0" rtlCol="0" anchor="t"/>
          <a:lstStyle/>
          <a:p>
            <a:pPr algn="l" indent="0" marL="0">
              <a:spcBef>
                <a:spcPts val="200"/>
              </a:spcBef>
              <a:buNone/>
            </a:pPr>
            <a:r>
              <a:rPr lang="en-US" sz="900" dirty="0">
                <a:solidFill>
                  <a:srgbClr val="566573"/>
                </a:solidFill>
                <a:latin typeface="Arial" pitchFamily="34" charset="0"/>
                <a:ea typeface="Arial" pitchFamily="34" charset="-122"/>
                <a:cs typeface="Arial" pitchFamily="34" charset="-120"/>
              </a:rPr>
              <a:t>No Zookeeper needed, works on free tier</a:t>
            </a:r>
            <a:endParaRPr lang="en-US" sz="900" dirty="0"/>
          </a:p>
        </p:txBody>
      </p:sp>
      <p:sp>
        <p:nvSpPr>
          <p:cNvPr id="14" name="Text 10"/>
          <p:cNvSpPr/>
          <p:nvPr/>
        </p:nvSpPr>
        <p:spPr>
          <a:xfrm>
            <a:off x="381000" y="1714054"/>
            <a:ext cx="2358330" cy="514052"/>
          </a:xfrm>
          <a:prstGeom prst="rect">
            <a:avLst/>
          </a:prstGeom>
          <a:solidFill>
            <a:srgbClr val="FDEDEC"/>
          </a:solidFill>
          <a:ln/>
        </p:spPr>
        <p:txBody>
          <a:bodyPr wrap="square" rtlCol="0" anchor="ctr"/>
          <a:lstStyle/>
          <a:p>
            <a:pPr indent="0" marL="0">
              <a:buNone/>
            </a:pPr>
            <a:endParaRPr lang="en-US" dirty="0"/>
          </a:p>
        </p:txBody>
      </p:sp>
      <p:sp>
        <p:nvSpPr>
          <p:cNvPr id="15" name="Shape 11"/>
          <p:cNvSpPr/>
          <p:nvPr/>
        </p:nvSpPr>
        <p:spPr>
          <a:xfrm>
            <a:off x="404813" y="1714054"/>
            <a:ext cx="0" cy="514052"/>
          </a:xfrm>
          <a:prstGeom prst="line">
            <a:avLst/>
          </a:prstGeom>
          <a:noFill/>
          <a:ln w="47625">
            <a:solidFill>
              <a:srgbClr val="E74C3C"/>
            </a:solidFill>
            <a:prstDash val="solid"/>
          </a:ln>
        </p:spPr>
      </p:sp>
      <p:sp>
        <p:nvSpPr>
          <p:cNvPr id="16" name="Text 12"/>
          <p:cNvSpPr/>
          <p:nvPr/>
        </p:nvSpPr>
        <p:spPr>
          <a:xfrm>
            <a:off x="555575" y="1815554"/>
            <a:ext cx="2097941" cy="152400"/>
          </a:xfrm>
          <a:prstGeom prst="rect">
            <a:avLst/>
          </a:prstGeom>
          <a:noFill/>
          <a:ln/>
        </p:spPr>
        <p:txBody>
          <a:bodyPr wrap="square" lIns="0" tIns="0" rIns="0" bIns="0" rtlCol="0" anchor="t"/>
          <a:lstStyle/>
          <a:p>
            <a:pPr algn="l" indent="0" marL="0">
              <a:buNone/>
            </a:pPr>
            <a:r>
              <a:rPr lang="en-US" sz="1100" b="1" dirty="0">
                <a:solidFill>
                  <a:srgbClr val="922B21"/>
                </a:solidFill>
                <a:latin typeface="Arial" pitchFamily="34" charset="0"/>
                <a:ea typeface="Arial" pitchFamily="34" charset="-122"/>
                <a:cs typeface="Arial" pitchFamily="34" charset="-120"/>
              </a:rPr>
              <a:t>MFA Token Expiry</a:t>
            </a:r>
            <a:endParaRPr lang="en-US" sz="1100" dirty="0"/>
          </a:p>
        </p:txBody>
      </p:sp>
      <p:sp>
        <p:nvSpPr>
          <p:cNvPr id="17" name="Text 13"/>
          <p:cNvSpPr/>
          <p:nvPr/>
        </p:nvSpPr>
        <p:spPr>
          <a:xfrm>
            <a:off x="555575" y="1993255"/>
            <a:ext cx="2097941" cy="133350"/>
          </a:xfrm>
          <a:prstGeom prst="rect">
            <a:avLst/>
          </a:prstGeom>
          <a:noFill/>
          <a:ln/>
        </p:spPr>
        <p:txBody>
          <a:bodyPr wrap="square" lIns="0" tIns="0" rIns="0" bIns="0" rtlCol="0" anchor="t"/>
          <a:lstStyle/>
          <a:p>
            <a:pPr algn="l" indent="0" marL="0">
              <a:spcBef>
                <a:spcPts val="200"/>
              </a:spcBef>
              <a:buNone/>
            </a:pPr>
            <a:r>
              <a:rPr lang="en-US" sz="900" dirty="0">
                <a:solidFill>
                  <a:srgbClr val="566573"/>
                </a:solidFill>
                <a:latin typeface="Arial" pitchFamily="34" charset="0"/>
                <a:ea typeface="Arial" pitchFamily="34" charset="-122"/>
                <a:cs typeface="Arial" pitchFamily="34" charset="-120"/>
              </a:rPr>
              <a:t>OCI session expires every ~1 hour</a:t>
            </a:r>
            <a:endParaRPr lang="en-US" sz="900" dirty="0"/>
          </a:p>
        </p:txBody>
      </p:sp>
      <p:sp>
        <p:nvSpPr>
          <p:cNvPr id="18" name="Text 14"/>
          <p:cNvSpPr/>
          <p:nvPr/>
        </p:nvSpPr>
        <p:spPr>
          <a:xfrm>
            <a:off x="2891730" y="1714054"/>
            <a:ext cx="2358330" cy="514052"/>
          </a:xfrm>
          <a:prstGeom prst="rect">
            <a:avLst/>
          </a:prstGeom>
          <a:solidFill>
            <a:srgbClr val="EAFAF1"/>
          </a:solidFill>
          <a:ln/>
        </p:spPr>
        <p:txBody>
          <a:bodyPr wrap="square" rtlCol="0" anchor="ctr"/>
          <a:lstStyle/>
          <a:p>
            <a:pPr indent="0" marL="0">
              <a:buNone/>
            </a:pPr>
            <a:endParaRPr lang="en-US" dirty="0"/>
          </a:p>
        </p:txBody>
      </p:sp>
      <p:sp>
        <p:nvSpPr>
          <p:cNvPr id="19" name="Shape 15"/>
          <p:cNvSpPr/>
          <p:nvPr/>
        </p:nvSpPr>
        <p:spPr>
          <a:xfrm>
            <a:off x="2915543" y="1714054"/>
            <a:ext cx="0" cy="514052"/>
          </a:xfrm>
          <a:prstGeom prst="line">
            <a:avLst/>
          </a:prstGeom>
          <a:noFill/>
          <a:ln w="47625">
            <a:solidFill>
              <a:srgbClr val="27AE60"/>
            </a:solidFill>
            <a:prstDash val="solid"/>
          </a:ln>
        </p:spPr>
      </p:sp>
      <p:sp>
        <p:nvSpPr>
          <p:cNvPr id="20" name="Text 16"/>
          <p:cNvSpPr/>
          <p:nvPr/>
        </p:nvSpPr>
        <p:spPr>
          <a:xfrm>
            <a:off x="3066306" y="1815554"/>
            <a:ext cx="2097941" cy="152400"/>
          </a:xfrm>
          <a:prstGeom prst="rect">
            <a:avLst/>
          </a:prstGeom>
          <a:noFill/>
          <a:ln/>
        </p:spPr>
        <p:txBody>
          <a:bodyPr wrap="square" lIns="0" tIns="0" rIns="0" bIns="0" rtlCol="0" anchor="t"/>
          <a:lstStyle/>
          <a:p>
            <a:pPr algn="l" indent="0" marL="0">
              <a:buNone/>
            </a:pPr>
            <a:r>
              <a:rPr lang="en-US" sz="1100" b="1" dirty="0">
                <a:solidFill>
                  <a:srgbClr val="1E8449"/>
                </a:solidFill>
                <a:latin typeface="Arial" pitchFamily="34" charset="0"/>
                <a:ea typeface="Arial" pitchFamily="34" charset="-122"/>
                <a:cs typeface="Arial" pitchFamily="34" charset="-120"/>
              </a:rPr>
              <a:t>Session Refresh</a:t>
            </a:r>
            <a:endParaRPr lang="en-US" sz="1100" dirty="0"/>
          </a:p>
        </p:txBody>
      </p:sp>
      <p:sp>
        <p:nvSpPr>
          <p:cNvPr id="21" name="Text 17"/>
          <p:cNvSpPr/>
          <p:nvPr/>
        </p:nvSpPr>
        <p:spPr>
          <a:xfrm>
            <a:off x="3066306" y="1993255"/>
            <a:ext cx="2097941" cy="133350"/>
          </a:xfrm>
          <a:prstGeom prst="rect">
            <a:avLst/>
          </a:prstGeom>
          <a:noFill/>
          <a:ln/>
        </p:spPr>
        <p:txBody>
          <a:bodyPr wrap="square" lIns="0" tIns="0" rIns="0" bIns="0" rtlCol="0" anchor="t"/>
          <a:lstStyle/>
          <a:p>
            <a:pPr algn="l" indent="0" marL="0">
              <a:spcBef>
                <a:spcPts val="200"/>
              </a:spcBef>
              <a:buNone/>
            </a:pPr>
            <a:r>
              <a:rPr lang="en-US" sz="900" dirty="0">
                <a:solidFill>
                  <a:srgbClr val="566573"/>
                </a:solidFill>
                <a:latin typeface="Arial" pitchFamily="34" charset="0"/>
                <a:ea typeface="Arial" pitchFamily="34" charset="-122"/>
                <a:cs typeface="Arial" pitchFamily="34" charset="-120"/>
              </a:rPr>
              <a:t>oci session authenticate command</a:t>
            </a:r>
            <a:endParaRPr lang="en-US" sz="900" dirty="0"/>
          </a:p>
        </p:txBody>
      </p:sp>
      <p:sp>
        <p:nvSpPr>
          <p:cNvPr id="22" name="Text 18"/>
          <p:cNvSpPr/>
          <p:nvPr/>
        </p:nvSpPr>
        <p:spPr>
          <a:xfrm>
            <a:off x="381000" y="2329607"/>
            <a:ext cx="2358330" cy="514052"/>
          </a:xfrm>
          <a:prstGeom prst="rect">
            <a:avLst/>
          </a:prstGeom>
          <a:solidFill>
            <a:srgbClr val="FDEDEC"/>
          </a:solidFill>
          <a:ln/>
        </p:spPr>
        <p:txBody>
          <a:bodyPr wrap="square" rtlCol="0" anchor="ctr"/>
          <a:lstStyle/>
          <a:p>
            <a:pPr indent="0" marL="0">
              <a:buNone/>
            </a:pPr>
            <a:endParaRPr lang="en-US" dirty="0"/>
          </a:p>
        </p:txBody>
      </p:sp>
      <p:sp>
        <p:nvSpPr>
          <p:cNvPr id="23" name="Shape 19"/>
          <p:cNvSpPr/>
          <p:nvPr/>
        </p:nvSpPr>
        <p:spPr>
          <a:xfrm>
            <a:off x="404813" y="2329607"/>
            <a:ext cx="0" cy="514052"/>
          </a:xfrm>
          <a:prstGeom prst="line">
            <a:avLst/>
          </a:prstGeom>
          <a:noFill/>
          <a:ln w="47625">
            <a:solidFill>
              <a:srgbClr val="E74C3C"/>
            </a:solidFill>
            <a:prstDash val="solid"/>
          </a:ln>
        </p:spPr>
      </p:sp>
      <p:sp>
        <p:nvSpPr>
          <p:cNvPr id="24" name="Text 20"/>
          <p:cNvSpPr/>
          <p:nvPr/>
        </p:nvSpPr>
        <p:spPr>
          <a:xfrm>
            <a:off x="555575" y="2431107"/>
            <a:ext cx="2097941" cy="152400"/>
          </a:xfrm>
          <a:prstGeom prst="rect">
            <a:avLst/>
          </a:prstGeom>
          <a:noFill/>
          <a:ln/>
        </p:spPr>
        <p:txBody>
          <a:bodyPr wrap="square" lIns="0" tIns="0" rIns="0" bIns="0" rtlCol="0" anchor="t"/>
          <a:lstStyle/>
          <a:p>
            <a:pPr algn="l" indent="0" marL="0">
              <a:buNone/>
            </a:pPr>
            <a:r>
              <a:rPr lang="en-US" sz="1100" b="1" dirty="0">
                <a:solidFill>
                  <a:srgbClr val="922B21"/>
                </a:solidFill>
                <a:latin typeface="Arial" pitchFamily="34" charset="0"/>
                <a:ea typeface="Arial" pitchFamily="34" charset="-122"/>
                <a:cs typeface="Arial" pitchFamily="34" charset="-120"/>
              </a:rPr>
              <a:t>Frontend Loading Bug</a:t>
            </a:r>
            <a:endParaRPr lang="en-US" sz="1100" dirty="0"/>
          </a:p>
        </p:txBody>
      </p:sp>
      <p:sp>
        <p:nvSpPr>
          <p:cNvPr id="25" name="Text 21"/>
          <p:cNvSpPr/>
          <p:nvPr/>
        </p:nvSpPr>
        <p:spPr>
          <a:xfrm>
            <a:off x="555575" y="2608808"/>
            <a:ext cx="2097941" cy="133350"/>
          </a:xfrm>
          <a:prstGeom prst="rect">
            <a:avLst/>
          </a:prstGeom>
          <a:noFill/>
          <a:ln/>
        </p:spPr>
        <p:txBody>
          <a:bodyPr wrap="square" lIns="0" tIns="0" rIns="0" bIns="0" rtlCol="0" anchor="t"/>
          <a:lstStyle/>
          <a:p>
            <a:pPr algn="l" indent="0" marL="0">
              <a:spcBef>
                <a:spcPts val="200"/>
              </a:spcBef>
              <a:buNone/>
            </a:pPr>
            <a:r>
              <a:rPr lang="en-US" sz="900" dirty="0">
                <a:solidFill>
                  <a:srgbClr val="566573"/>
                </a:solidFill>
                <a:latin typeface="Arial" pitchFamily="34" charset="0"/>
                <a:ea typeface="Arial" pitchFamily="34" charset="-122"/>
                <a:cs typeface="Arial" pitchFamily="34" charset="-120"/>
              </a:rPr>
              <a:t>Ingress regex rewrite broke JS loading</a:t>
            </a:r>
            <a:endParaRPr lang="en-US" sz="900" dirty="0"/>
          </a:p>
        </p:txBody>
      </p:sp>
      <p:sp>
        <p:nvSpPr>
          <p:cNvPr id="26" name="Text 22"/>
          <p:cNvSpPr/>
          <p:nvPr/>
        </p:nvSpPr>
        <p:spPr>
          <a:xfrm>
            <a:off x="2891730" y="2329607"/>
            <a:ext cx="2358330" cy="514052"/>
          </a:xfrm>
          <a:prstGeom prst="rect">
            <a:avLst/>
          </a:prstGeom>
          <a:solidFill>
            <a:srgbClr val="EAFAF1"/>
          </a:solidFill>
          <a:ln/>
        </p:spPr>
        <p:txBody>
          <a:bodyPr wrap="square" rtlCol="0" anchor="ctr"/>
          <a:lstStyle/>
          <a:p>
            <a:pPr indent="0" marL="0">
              <a:buNone/>
            </a:pPr>
            <a:endParaRPr lang="en-US" dirty="0"/>
          </a:p>
        </p:txBody>
      </p:sp>
      <p:sp>
        <p:nvSpPr>
          <p:cNvPr id="27" name="Shape 23"/>
          <p:cNvSpPr/>
          <p:nvPr/>
        </p:nvSpPr>
        <p:spPr>
          <a:xfrm>
            <a:off x="2915543" y="2329607"/>
            <a:ext cx="0" cy="514052"/>
          </a:xfrm>
          <a:prstGeom prst="line">
            <a:avLst/>
          </a:prstGeom>
          <a:noFill/>
          <a:ln w="47625">
            <a:solidFill>
              <a:srgbClr val="27AE60"/>
            </a:solidFill>
            <a:prstDash val="solid"/>
          </a:ln>
        </p:spPr>
      </p:sp>
      <p:sp>
        <p:nvSpPr>
          <p:cNvPr id="28" name="Text 24"/>
          <p:cNvSpPr/>
          <p:nvPr/>
        </p:nvSpPr>
        <p:spPr>
          <a:xfrm>
            <a:off x="3066306" y="2431107"/>
            <a:ext cx="2097941" cy="152400"/>
          </a:xfrm>
          <a:prstGeom prst="rect">
            <a:avLst/>
          </a:prstGeom>
          <a:noFill/>
          <a:ln/>
        </p:spPr>
        <p:txBody>
          <a:bodyPr wrap="square" lIns="0" tIns="0" rIns="0" bIns="0" rtlCol="0" anchor="t"/>
          <a:lstStyle/>
          <a:p>
            <a:pPr algn="l" indent="0" marL="0">
              <a:buNone/>
            </a:pPr>
            <a:r>
              <a:rPr lang="en-US" sz="1100" b="1" dirty="0">
                <a:solidFill>
                  <a:srgbClr val="1E8449"/>
                </a:solidFill>
                <a:latin typeface="Arial" pitchFamily="34" charset="0"/>
                <a:ea typeface="Arial" pitchFamily="34" charset="-122"/>
                <a:cs typeface="Arial" pitchFamily="34" charset="-120"/>
              </a:rPr>
              <a:t>Split Ingress</a:t>
            </a:r>
            <a:endParaRPr lang="en-US" sz="1100" dirty="0"/>
          </a:p>
        </p:txBody>
      </p:sp>
      <p:sp>
        <p:nvSpPr>
          <p:cNvPr id="29" name="Text 25"/>
          <p:cNvSpPr/>
          <p:nvPr/>
        </p:nvSpPr>
        <p:spPr>
          <a:xfrm>
            <a:off x="3066306" y="2608808"/>
            <a:ext cx="2097941" cy="133350"/>
          </a:xfrm>
          <a:prstGeom prst="rect">
            <a:avLst/>
          </a:prstGeom>
          <a:noFill/>
          <a:ln/>
        </p:spPr>
        <p:txBody>
          <a:bodyPr wrap="square" lIns="0" tIns="0" rIns="0" bIns="0" rtlCol="0" anchor="t"/>
          <a:lstStyle/>
          <a:p>
            <a:pPr algn="l" indent="0" marL="0">
              <a:spcBef>
                <a:spcPts val="200"/>
              </a:spcBef>
              <a:buNone/>
            </a:pPr>
            <a:r>
              <a:rPr lang="en-US" sz="900" dirty="0">
                <a:solidFill>
                  <a:srgbClr val="566573"/>
                </a:solidFill>
                <a:latin typeface="Arial" pitchFamily="34" charset="0"/>
                <a:ea typeface="Arial" pitchFamily="34" charset="-122"/>
                <a:cs typeface="Arial" pitchFamily="34" charset="-120"/>
              </a:rPr>
              <a:t>Separate API + Frontend, no rewrite</a:t>
            </a:r>
            <a:endParaRPr lang="en-US" sz="900" dirty="0"/>
          </a:p>
        </p:txBody>
      </p:sp>
      <p:sp>
        <p:nvSpPr>
          <p:cNvPr id="30" name="Text 26"/>
          <p:cNvSpPr/>
          <p:nvPr/>
        </p:nvSpPr>
        <p:spPr>
          <a:xfrm>
            <a:off x="381000" y="2945160"/>
            <a:ext cx="2358330" cy="514052"/>
          </a:xfrm>
          <a:prstGeom prst="rect">
            <a:avLst/>
          </a:prstGeom>
          <a:solidFill>
            <a:srgbClr val="FDEDEC"/>
          </a:solidFill>
          <a:ln/>
        </p:spPr>
        <p:txBody>
          <a:bodyPr wrap="square" rtlCol="0" anchor="ctr"/>
          <a:lstStyle/>
          <a:p>
            <a:pPr indent="0" marL="0">
              <a:buNone/>
            </a:pPr>
            <a:endParaRPr lang="en-US" dirty="0"/>
          </a:p>
        </p:txBody>
      </p:sp>
      <p:sp>
        <p:nvSpPr>
          <p:cNvPr id="31" name="Shape 27"/>
          <p:cNvSpPr/>
          <p:nvPr/>
        </p:nvSpPr>
        <p:spPr>
          <a:xfrm>
            <a:off x="404813" y="2945160"/>
            <a:ext cx="0" cy="514052"/>
          </a:xfrm>
          <a:prstGeom prst="line">
            <a:avLst/>
          </a:prstGeom>
          <a:noFill/>
          <a:ln w="47625">
            <a:solidFill>
              <a:srgbClr val="E74C3C"/>
            </a:solidFill>
            <a:prstDash val="solid"/>
          </a:ln>
        </p:spPr>
      </p:sp>
      <p:sp>
        <p:nvSpPr>
          <p:cNvPr id="32" name="Text 28"/>
          <p:cNvSpPr/>
          <p:nvPr/>
        </p:nvSpPr>
        <p:spPr>
          <a:xfrm>
            <a:off x="555575" y="3046661"/>
            <a:ext cx="2097941" cy="152400"/>
          </a:xfrm>
          <a:prstGeom prst="rect">
            <a:avLst/>
          </a:prstGeom>
          <a:noFill/>
          <a:ln/>
        </p:spPr>
        <p:txBody>
          <a:bodyPr wrap="square" lIns="0" tIns="0" rIns="0" bIns="0" rtlCol="0" anchor="t"/>
          <a:lstStyle/>
          <a:p>
            <a:pPr algn="l" indent="0" marL="0">
              <a:buNone/>
            </a:pPr>
            <a:r>
              <a:rPr lang="en-US" sz="1100" b="1" dirty="0">
                <a:solidFill>
                  <a:srgbClr val="922B21"/>
                </a:solidFill>
                <a:latin typeface="Arial" pitchFamily="34" charset="0"/>
                <a:ea typeface="Arial" pitchFamily="34" charset="-122"/>
                <a:cs typeface="Arial" pitchFamily="34" charset="-120"/>
              </a:rPr>
              <a:t>Signup Failed</a:t>
            </a:r>
            <a:endParaRPr lang="en-US" sz="1100" dirty="0"/>
          </a:p>
        </p:txBody>
      </p:sp>
      <p:sp>
        <p:nvSpPr>
          <p:cNvPr id="33" name="Text 29"/>
          <p:cNvSpPr/>
          <p:nvPr/>
        </p:nvSpPr>
        <p:spPr>
          <a:xfrm>
            <a:off x="555575" y="3224361"/>
            <a:ext cx="2097941" cy="133350"/>
          </a:xfrm>
          <a:prstGeom prst="rect">
            <a:avLst/>
          </a:prstGeom>
          <a:noFill/>
          <a:ln/>
        </p:spPr>
        <p:txBody>
          <a:bodyPr wrap="square" lIns="0" tIns="0" rIns="0" bIns="0" rtlCol="0" anchor="t"/>
          <a:lstStyle/>
          <a:p>
            <a:pPr algn="l" indent="0" marL="0">
              <a:spcBef>
                <a:spcPts val="200"/>
              </a:spcBef>
              <a:buNone/>
            </a:pPr>
            <a:r>
              <a:rPr lang="en-US" sz="900" dirty="0">
                <a:solidFill>
                  <a:srgbClr val="566573"/>
                </a:solidFill>
                <a:latin typeface="Arial" pitchFamily="34" charset="0"/>
                <a:ea typeface="Arial" pitchFamily="34" charset="-122"/>
                <a:cs typeface="Arial" pitchFamily="34" charset="-120"/>
              </a:rPr>
              <a:t>Path rewrite doubled /api prefix</a:t>
            </a:r>
            <a:endParaRPr lang="en-US" sz="900" dirty="0"/>
          </a:p>
        </p:txBody>
      </p:sp>
      <p:sp>
        <p:nvSpPr>
          <p:cNvPr id="34" name="Text 30"/>
          <p:cNvSpPr/>
          <p:nvPr/>
        </p:nvSpPr>
        <p:spPr>
          <a:xfrm>
            <a:off x="2891730" y="2945160"/>
            <a:ext cx="2358330" cy="514052"/>
          </a:xfrm>
          <a:prstGeom prst="rect">
            <a:avLst/>
          </a:prstGeom>
          <a:solidFill>
            <a:srgbClr val="EAFAF1"/>
          </a:solidFill>
          <a:ln/>
        </p:spPr>
        <p:txBody>
          <a:bodyPr wrap="square" rtlCol="0" anchor="ctr"/>
          <a:lstStyle/>
          <a:p>
            <a:pPr indent="0" marL="0">
              <a:buNone/>
            </a:pPr>
            <a:endParaRPr lang="en-US" dirty="0"/>
          </a:p>
        </p:txBody>
      </p:sp>
      <p:sp>
        <p:nvSpPr>
          <p:cNvPr id="35" name="Shape 31"/>
          <p:cNvSpPr/>
          <p:nvPr/>
        </p:nvSpPr>
        <p:spPr>
          <a:xfrm>
            <a:off x="2915543" y="2945160"/>
            <a:ext cx="0" cy="514052"/>
          </a:xfrm>
          <a:prstGeom prst="line">
            <a:avLst/>
          </a:prstGeom>
          <a:noFill/>
          <a:ln w="47625">
            <a:solidFill>
              <a:srgbClr val="27AE60"/>
            </a:solidFill>
            <a:prstDash val="solid"/>
          </a:ln>
        </p:spPr>
      </p:sp>
      <p:sp>
        <p:nvSpPr>
          <p:cNvPr id="36" name="Text 32"/>
          <p:cNvSpPr/>
          <p:nvPr/>
        </p:nvSpPr>
        <p:spPr>
          <a:xfrm>
            <a:off x="3066306" y="3046661"/>
            <a:ext cx="2097941" cy="152400"/>
          </a:xfrm>
          <a:prstGeom prst="rect">
            <a:avLst/>
          </a:prstGeom>
          <a:noFill/>
          <a:ln/>
        </p:spPr>
        <p:txBody>
          <a:bodyPr wrap="square" lIns="0" tIns="0" rIns="0" bIns="0" rtlCol="0" anchor="t"/>
          <a:lstStyle/>
          <a:p>
            <a:pPr algn="l" indent="0" marL="0">
              <a:buNone/>
            </a:pPr>
            <a:r>
              <a:rPr lang="en-US" sz="1100" b="1" dirty="0">
                <a:solidFill>
                  <a:srgbClr val="1E8449"/>
                </a:solidFill>
                <a:latin typeface="Arial" pitchFamily="34" charset="0"/>
                <a:ea typeface="Arial" pitchFamily="34" charset="-122"/>
                <a:cs typeface="Arial" pitchFamily="34" charset="-120"/>
              </a:rPr>
              <a:t>Prefix Match</a:t>
            </a:r>
            <a:endParaRPr lang="en-US" sz="1100" dirty="0"/>
          </a:p>
        </p:txBody>
      </p:sp>
      <p:sp>
        <p:nvSpPr>
          <p:cNvPr id="37" name="Text 33"/>
          <p:cNvSpPr/>
          <p:nvPr/>
        </p:nvSpPr>
        <p:spPr>
          <a:xfrm>
            <a:off x="3066306" y="3224361"/>
            <a:ext cx="2097941" cy="133350"/>
          </a:xfrm>
          <a:prstGeom prst="rect">
            <a:avLst/>
          </a:prstGeom>
          <a:noFill/>
          <a:ln/>
        </p:spPr>
        <p:txBody>
          <a:bodyPr wrap="square" lIns="0" tIns="0" rIns="0" bIns="0" rtlCol="0" anchor="t"/>
          <a:lstStyle/>
          <a:p>
            <a:pPr algn="l" indent="0" marL="0">
              <a:spcBef>
                <a:spcPts val="200"/>
              </a:spcBef>
              <a:buNone/>
            </a:pPr>
            <a:r>
              <a:rPr lang="en-US" sz="900" dirty="0">
                <a:solidFill>
                  <a:srgbClr val="566573"/>
                </a:solidFill>
                <a:latin typeface="Arial" pitchFamily="34" charset="0"/>
                <a:ea typeface="Arial" pitchFamily="34" charset="-122"/>
                <a:cs typeface="Arial" pitchFamily="34" charset="-120"/>
              </a:rPr>
              <a:t>Pass /api/* as-is to backend</a:t>
            </a:r>
            <a:endParaRPr lang="en-US" sz="900" dirty="0"/>
          </a:p>
        </p:txBody>
      </p:sp>
      <p:sp>
        <p:nvSpPr>
          <p:cNvPr id="38" name="Text 34"/>
          <p:cNvSpPr/>
          <p:nvPr/>
        </p:nvSpPr>
        <p:spPr>
          <a:xfrm>
            <a:off x="381000" y="3560713"/>
            <a:ext cx="2358330" cy="647402"/>
          </a:xfrm>
          <a:prstGeom prst="rect">
            <a:avLst/>
          </a:prstGeom>
          <a:solidFill>
            <a:srgbClr val="FDEDEC"/>
          </a:solidFill>
          <a:ln/>
        </p:spPr>
        <p:txBody>
          <a:bodyPr wrap="square" rtlCol="0" anchor="ctr"/>
          <a:lstStyle/>
          <a:p>
            <a:pPr indent="0" marL="0">
              <a:buNone/>
            </a:pPr>
            <a:endParaRPr lang="en-US" dirty="0"/>
          </a:p>
        </p:txBody>
      </p:sp>
      <p:sp>
        <p:nvSpPr>
          <p:cNvPr id="39" name="Shape 35"/>
          <p:cNvSpPr/>
          <p:nvPr/>
        </p:nvSpPr>
        <p:spPr>
          <a:xfrm>
            <a:off x="404813" y="3560713"/>
            <a:ext cx="0" cy="647402"/>
          </a:xfrm>
          <a:prstGeom prst="line">
            <a:avLst/>
          </a:prstGeom>
          <a:noFill/>
          <a:ln w="47625">
            <a:solidFill>
              <a:srgbClr val="E74C3C"/>
            </a:solidFill>
            <a:prstDash val="solid"/>
          </a:ln>
        </p:spPr>
      </p:sp>
      <p:sp>
        <p:nvSpPr>
          <p:cNvPr id="40" name="Text 36"/>
          <p:cNvSpPr/>
          <p:nvPr/>
        </p:nvSpPr>
        <p:spPr>
          <a:xfrm>
            <a:off x="555575" y="3662214"/>
            <a:ext cx="2097941" cy="152400"/>
          </a:xfrm>
          <a:prstGeom prst="rect">
            <a:avLst/>
          </a:prstGeom>
          <a:noFill/>
          <a:ln/>
        </p:spPr>
        <p:txBody>
          <a:bodyPr wrap="square" lIns="0" tIns="0" rIns="0" bIns="0" rtlCol="0" anchor="t"/>
          <a:lstStyle/>
          <a:p>
            <a:pPr algn="l" indent="0" marL="0">
              <a:buNone/>
            </a:pPr>
            <a:r>
              <a:rPr lang="en-US" sz="1100" b="1" dirty="0">
                <a:solidFill>
                  <a:srgbClr val="922B21"/>
                </a:solidFill>
                <a:latin typeface="Arial" pitchFamily="34" charset="0"/>
                <a:ea typeface="Arial" pitchFamily="34" charset="-122"/>
                <a:cs typeface="Arial" pitchFamily="34" charset="-120"/>
              </a:rPr>
              <a:t>Dapr Events Silent Fail</a:t>
            </a:r>
            <a:endParaRPr lang="en-US" sz="1100" dirty="0"/>
          </a:p>
        </p:txBody>
      </p:sp>
      <p:sp>
        <p:nvSpPr>
          <p:cNvPr id="41" name="Text 37"/>
          <p:cNvSpPr/>
          <p:nvPr/>
        </p:nvSpPr>
        <p:spPr>
          <a:xfrm>
            <a:off x="555575" y="3839914"/>
            <a:ext cx="2097941" cy="133350"/>
          </a:xfrm>
          <a:prstGeom prst="rect">
            <a:avLst/>
          </a:prstGeom>
          <a:noFill/>
          <a:ln/>
        </p:spPr>
        <p:txBody>
          <a:bodyPr wrap="square" lIns="0" tIns="0" rIns="0" bIns="0" rtlCol="0" anchor="t"/>
          <a:lstStyle/>
          <a:p>
            <a:pPr algn="l" indent="0" marL="0">
              <a:spcBef>
                <a:spcPts val="200"/>
              </a:spcBef>
              <a:buNone/>
            </a:pPr>
            <a:r>
              <a:rPr lang="en-US" sz="900" dirty="0">
                <a:solidFill>
                  <a:srgbClr val="566573"/>
                </a:solidFill>
                <a:latin typeface="Arial" pitchFamily="34" charset="0"/>
                <a:ea typeface="Arial" pitchFamily="34" charset="-122"/>
                <a:cs typeface="Arial" pitchFamily="34" charset="-120"/>
              </a:rPr>
              <a:t>DAPR_ENABLED defaults to False</a:t>
            </a:r>
            <a:endParaRPr lang="en-US" sz="900" dirty="0"/>
          </a:p>
        </p:txBody>
      </p:sp>
      <p:sp>
        <p:nvSpPr>
          <p:cNvPr id="42" name="Text 38"/>
          <p:cNvSpPr/>
          <p:nvPr/>
        </p:nvSpPr>
        <p:spPr>
          <a:xfrm>
            <a:off x="2891730" y="3560713"/>
            <a:ext cx="2358330" cy="647402"/>
          </a:xfrm>
          <a:prstGeom prst="rect">
            <a:avLst/>
          </a:prstGeom>
          <a:solidFill>
            <a:srgbClr val="EAFAF1"/>
          </a:solidFill>
          <a:ln/>
        </p:spPr>
        <p:txBody>
          <a:bodyPr wrap="square" rtlCol="0" anchor="ctr"/>
          <a:lstStyle/>
          <a:p>
            <a:pPr indent="0" marL="0">
              <a:buNone/>
            </a:pPr>
            <a:endParaRPr lang="en-US" dirty="0"/>
          </a:p>
        </p:txBody>
      </p:sp>
      <p:sp>
        <p:nvSpPr>
          <p:cNvPr id="43" name="Shape 39"/>
          <p:cNvSpPr/>
          <p:nvPr/>
        </p:nvSpPr>
        <p:spPr>
          <a:xfrm>
            <a:off x="2915543" y="3560713"/>
            <a:ext cx="0" cy="647402"/>
          </a:xfrm>
          <a:prstGeom prst="line">
            <a:avLst/>
          </a:prstGeom>
          <a:noFill/>
          <a:ln w="47625">
            <a:solidFill>
              <a:srgbClr val="27AE60"/>
            </a:solidFill>
            <a:prstDash val="solid"/>
          </a:ln>
        </p:spPr>
      </p:sp>
      <p:sp>
        <p:nvSpPr>
          <p:cNvPr id="44" name="Text 40"/>
          <p:cNvSpPr/>
          <p:nvPr/>
        </p:nvSpPr>
        <p:spPr>
          <a:xfrm>
            <a:off x="3066306" y="3662214"/>
            <a:ext cx="2097941" cy="152400"/>
          </a:xfrm>
          <a:prstGeom prst="rect">
            <a:avLst/>
          </a:prstGeom>
          <a:noFill/>
          <a:ln/>
        </p:spPr>
        <p:txBody>
          <a:bodyPr wrap="square" lIns="0" tIns="0" rIns="0" bIns="0" rtlCol="0" anchor="t"/>
          <a:lstStyle/>
          <a:p>
            <a:pPr algn="l" indent="0" marL="0">
              <a:buNone/>
            </a:pPr>
            <a:r>
              <a:rPr lang="en-US" sz="1100" b="1" dirty="0">
                <a:solidFill>
                  <a:srgbClr val="1E8449"/>
                </a:solidFill>
                <a:latin typeface="Arial" pitchFamily="34" charset="0"/>
                <a:ea typeface="Arial" pitchFamily="34" charset="-122"/>
                <a:cs typeface="Arial" pitchFamily="34" charset="-120"/>
              </a:rPr>
              <a:t>Env Var Fix</a:t>
            </a:r>
            <a:endParaRPr lang="en-US" sz="1100" dirty="0"/>
          </a:p>
        </p:txBody>
      </p:sp>
      <p:sp>
        <p:nvSpPr>
          <p:cNvPr id="45" name="Text 41"/>
          <p:cNvSpPr/>
          <p:nvPr/>
        </p:nvSpPr>
        <p:spPr>
          <a:xfrm>
            <a:off x="3066306" y="3839914"/>
            <a:ext cx="2097941" cy="266700"/>
          </a:xfrm>
          <a:prstGeom prst="rect">
            <a:avLst/>
          </a:prstGeom>
          <a:noFill/>
          <a:ln/>
        </p:spPr>
        <p:txBody>
          <a:bodyPr wrap="square" lIns="0" tIns="0" rIns="0" bIns="0" rtlCol="0" anchor="t"/>
          <a:lstStyle/>
          <a:p>
            <a:pPr algn="l" indent="0" marL="0">
              <a:spcBef>
                <a:spcPts val="200"/>
              </a:spcBef>
              <a:buNone/>
            </a:pPr>
            <a:r>
              <a:rPr lang="en-US" sz="900" dirty="0">
                <a:solidFill>
                  <a:srgbClr val="566573"/>
                </a:solidFill>
                <a:latin typeface="Arial" pitchFamily="34" charset="0"/>
                <a:ea typeface="Arial" pitchFamily="34" charset="-122"/>
                <a:cs typeface="Arial" pitchFamily="34" charset="-120"/>
              </a:rPr>
              <a:t>Added DAPR_ENABLED=true to Helm values</a:t>
            </a:r>
            <a:endParaRPr lang="en-US" sz="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2470469"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Live Demo URLs</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634901" y="1143000"/>
            <a:ext cx="5683597" cy="1015752"/>
          </a:xfrm>
          <a:prstGeom prst="roundRect">
            <a:avLst>
              <a:gd name="adj" fmla="val 10002"/>
            </a:avLst>
          </a:prstGeom>
          <a:solidFill>
            <a:srgbClr val="FFFFFF"/>
          </a:solidFill>
          <a:ln w="19050">
            <a:solidFill>
              <a:srgbClr val="D5D8DC"/>
            </a:solidFill>
          </a:ln>
        </p:spPr>
        <p:txBody>
          <a:bodyPr wrap="square" rtlCol="0" anchor="ctr"/>
          <a:lstStyle/>
          <a:p>
            <a:pPr indent="0" marL="0">
              <a:buNone/>
            </a:pPr>
            <a:endParaRPr lang="en-US" dirty="0"/>
          </a:p>
        </p:txBody>
      </p:sp>
      <p:sp>
        <p:nvSpPr>
          <p:cNvPr id="7" name="Text 3"/>
          <p:cNvSpPr/>
          <p:nvPr/>
        </p:nvSpPr>
        <p:spPr>
          <a:xfrm>
            <a:off x="958751" y="1488877"/>
            <a:ext cx="1320701" cy="323850"/>
          </a:xfrm>
          <a:prstGeom prst="roundRect">
            <a:avLst>
              <a:gd name="adj" fmla="val 15686"/>
            </a:avLst>
          </a:prstGeom>
          <a:solidFill>
            <a:srgbClr val="E67E22"/>
          </a:solidFill>
          <a:ln/>
        </p:spPr>
        <p:txBody>
          <a:bodyPr wrap="square" rtlCol="0" anchor="ctr"/>
          <a:lstStyle/>
          <a:p>
            <a:pPr indent="0" marL="0">
              <a:buNone/>
            </a:pPr>
            <a:endParaRPr lang="en-US" dirty="0"/>
          </a:p>
        </p:txBody>
      </p:sp>
      <p:sp>
        <p:nvSpPr>
          <p:cNvPr id="8" name="Text 4"/>
          <p:cNvSpPr/>
          <p:nvPr/>
        </p:nvSpPr>
        <p:spPr>
          <a:xfrm>
            <a:off x="1100992" y="1565077"/>
            <a:ext cx="1036219" cy="171450"/>
          </a:xfrm>
          <a:prstGeom prst="rect">
            <a:avLst/>
          </a:prstGeom>
          <a:noFill/>
          <a:ln/>
        </p:spPr>
        <p:txBody>
          <a:bodyPr wrap="square" lIns="0" tIns="0" rIns="0" bIns="0" rtlCol="0" anchor="t"/>
          <a:lstStyle/>
          <a:p>
            <a:pPr algn="ctr" indent="0" marL="0">
              <a:buNone/>
            </a:pPr>
            <a:r>
              <a:rPr lang="en-US" sz="1200" b="1" dirty="0">
                <a:solidFill>
                  <a:srgbClr val="FFFFFF"/>
                </a:solidFill>
                <a:latin typeface="Arial" pitchFamily="34" charset="0"/>
                <a:ea typeface="Arial" pitchFamily="34" charset="-122"/>
                <a:cs typeface="Arial" pitchFamily="34" charset="-120"/>
              </a:rPr>
              <a:t>OKE</a:t>
            </a:r>
            <a:endParaRPr lang="en-US" sz="1200" dirty="0"/>
          </a:p>
        </p:txBody>
      </p:sp>
      <p:sp>
        <p:nvSpPr>
          <p:cNvPr id="9" name="Text 5"/>
          <p:cNvSpPr/>
          <p:nvPr/>
        </p:nvSpPr>
        <p:spPr>
          <a:xfrm>
            <a:off x="2533352" y="1415951"/>
            <a:ext cx="2964138" cy="266700"/>
          </a:xfrm>
          <a:prstGeom prst="rect">
            <a:avLst/>
          </a:prstGeom>
          <a:noFill/>
          <a:ln/>
        </p:spPr>
        <p:txBody>
          <a:bodyPr wrap="square" lIns="0" tIns="0" rIns="0" bIns="0" rtlCol="0" anchor="t"/>
          <a:lstStyle/>
          <a:p>
            <a:pPr algn="l" indent="0" marL="0">
              <a:buNone/>
            </a:pPr>
            <a:r>
              <a:rPr lang="en-US" sz="1800" b="1" dirty="0">
                <a:solidFill>
                  <a:srgbClr val="1C2833"/>
                </a:solidFill>
                <a:latin typeface="Arial" pitchFamily="34" charset="0"/>
                <a:ea typeface="Arial" pitchFamily="34" charset="-122"/>
                <a:cs typeface="Arial" pitchFamily="34" charset="-120"/>
              </a:rPr>
              <a:t>http://139.185.51.243</a:t>
            </a:r>
            <a:endParaRPr lang="en-US" sz="1800" dirty="0"/>
          </a:p>
        </p:txBody>
      </p:sp>
      <p:sp>
        <p:nvSpPr>
          <p:cNvPr id="10" name="Text 6"/>
          <p:cNvSpPr/>
          <p:nvPr/>
        </p:nvSpPr>
        <p:spPr>
          <a:xfrm>
            <a:off x="2533352" y="1733401"/>
            <a:ext cx="2964138" cy="152400"/>
          </a:xfrm>
          <a:prstGeom prst="rect">
            <a:avLst/>
          </a:prstGeom>
          <a:noFill/>
          <a:ln/>
        </p:spPr>
        <p:txBody>
          <a:bodyPr wrap="square" lIns="0" tIns="0" rIns="0" bIns="0" rtlCol="0" anchor="t"/>
          <a:lstStyle/>
          <a:p>
            <a:pPr algn="l" indent="0" marL="0">
              <a:spcBef>
                <a:spcPts val="400"/>
              </a:spcBef>
              <a:buNone/>
            </a:pPr>
            <a:r>
              <a:rPr lang="en-US" sz="1100" dirty="0">
                <a:solidFill>
                  <a:srgbClr val="AAB7B8"/>
                </a:solidFill>
                <a:latin typeface="Arial" pitchFamily="34" charset="0"/>
                <a:ea typeface="Arial" pitchFamily="34" charset="-122"/>
                <a:cs typeface="Arial" pitchFamily="34" charset="-120"/>
              </a:rPr>
              <a:t>Full stack: Frontend + Backend + Dapr + Kafka</a:t>
            </a:r>
            <a:endParaRPr lang="en-US" sz="1100" dirty="0"/>
          </a:p>
        </p:txBody>
      </p:sp>
      <p:sp>
        <p:nvSpPr>
          <p:cNvPr id="11" name="Text 7"/>
          <p:cNvSpPr/>
          <p:nvPr/>
        </p:nvSpPr>
        <p:spPr>
          <a:xfrm>
            <a:off x="634901" y="2412653"/>
            <a:ext cx="5683597" cy="968127"/>
          </a:xfrm>
          <a:prstGeom prst="roundRect">
            <a:avLst>
              <a:gd name="adj" fmla="val 10495"/>
            </a:avLst>
          </a:prstGeom>
          <a:solidFill>
            <a:srgbClr val="FFFFFF"/>
          </a:solidFill>
          <a:ln w="19050">
            <a:solidFill>
              <a:srgbClr val="D5D8DC"/>
            </a:solidFill>
          </a:ln>
        </p:spPr>
        <p:txBody>
          <a:bodyPr wrap="square" rtlCol="0" anchor="ctr"/>
          <a:lstStyle/>
          <a:p>
            <a:pPr indent="0" marL="0">
              <a:buNone/>
            </a:pPr>
            <a:endParaRPr lang="en-US" dirty="0"/>
          </a:p>
        </p:txBody>
      </p:sp>
      <p:sp>
        <p:nvSpPr>
          <p:cNvPr id="12" name="Text 8"/>
          <p:cNvSpPr/>
          <p:nvPr/>
        </p:nvSpPr>
        <p:spPr>
          <a:xfrm>
            <a:off x="958751" y="2734717"/>
            <a:ext cx="1320701" cy="323850"/>
          </a:xfrm>
          <a:prstGeom prst="roundRect">
            <a:avLst>
              <a:gd name="adj" fmla="val 15686"/>
            </a:avLst>
          </a:prstGeom>
          <a:solidFill>
            <a:srgbClr val="2E86C1"/>
          </a:solidFill>
          <a:ln/>
        </p:spPr>
        <p:txBody>
          <a:bodyPr wrap="square" rtlCol="0" anchor="ctr"/>
          <a:lstStyle/>
          <a:p>
            <a:pPr indent="0" marL="0">
              <a:buNone/>
            </a:pPr>
            <a:endParaRPr lang="en-US" dirty="0"/>
          </a:p>
        </p:txBody>
      </p:sp>
      <p:sp>
        <p:nvSpPr>
          <p:cNvPr id="13" name="Text 9"/>
          <p:cNvSpPr/>
          <p:nvPr/>
        </p:nvSpPr>
        <p:spPr>
          <a:xfrm>
            <a:off x="1100992" y="2810917"/>
            <a:ext cx="1036219" cy="171450"/>
          </a:xfrm>
          <a:prstGeom prst="rect">
            <a:avLst/>
          </a:prstGeom>
          <a:noFill/>
          <a:ln/>
        </p:spPr>
        <p:txBody>
          <a:bodyPr wrap="square" lIns="0" tIns="0" rIns="0" bIns="0" rtlCol="0" anchor="t"/>
          <a:lstStyle/>
          <a:p>
            <a:pPr algn="ctr" indent="0" marL="0">
              <a:buNone/>
            </a:pPr>
            <a:r>
              <a:rPr lang="en-US" sz="1200" b="1" dirty="0">
                <a:solidFill>
                  <a:srgbClr val="FFFFFF"/>
                </a:solidFill>
                <a:latin typeface="Arial" pitchFamily="34" charset="0"/>
                <a:ea typeface="Arial" pitchFamily="34" charset="-122"/>
                <a:cs typeface="Arial" pitchFamily="34" charset="-120"/>
              </a:rPr>
              <a:t>Vercel</a:t>
            </a:r>
            <a:endParaRPr lang="en-US" sz="1200" dirty="0"/>
          </a:p>
        </p:txBody>
      </p:sp>
      <p:sp>
        <p:nvSpPr>
          <p:cNvPr id="14" name="Text 10"/>
          <p:cNvSpPr/>
          <p:nvPr/>
        </p:nvSpPr>
        <p:spPr>
          <a:xfrm>
            <a:off x="2533352" y="2685604"/>
            <a:ext cx="3530522" cy="219075"/>
          </a:xfrm>
          <a:prstGeom prst="rect">
            <a:avLst/>
          </a:prstGeom>
          <a:noFill/>
          <a:ln/>
        </p:spPr>
        <p:txBody>
          <a:bodyPr wrap="square" lIns="0" tIns="0" rIns="0" bIns="0" rtlCol="0" anchor="t"/>
          <a:lstStyle/>
          <a:p>
            <a:pPr algn="l" indent="0" marL="0">
              <a:buNone/>
            </a:pPr>
            <a:r>
              <a:rPr lang="en-US" sz="1500" b="1" dirty="0">
                <a:solidFill>
                  <a:srgbClr val="1C2833"/>
                </a:solidFill>
                <a:latin typeface="Arial" pitchFamily="34" charset="0"/>
                <a:ea typeface="Arial" pitchFamily="34" charset="-122"/>
                <a:cs typeface="Arial" pitchFamily="34" charset="-120"/>
              </a:rPr>
              <a:t>https://frontend-blue-six-59.vercel.app</a:t>
            </a:r>
            <a:endParaRPr lang="en-US" sz="1500" dirty="0"/>
          </a:p>
        </p:txBody>
      </p:sp>
      <p:sp>
        <p:nvSpPr>
          <p:cNvPr id="15" name="Text 11"/>
          <p:cNvSpPr/>
          <p:nvPr/>
        </p:nvSpPr>
        <p:spPr>
          <a:xfrm>
            <a:off x="2533352" y="2955429"/>
            <a:ext cx="3530522" cy="152400"/>
          </a:xfrm>
          <a:prstGeom prst="rect">
            <a:avLst/>
          </a:prstGeom>
          <a:noFill/>
          <a:ln/>
        </p:spPr>
        <p:txBody>
          <a:bodyPr wrap="square" lIns="0" tIns="0" rIns="0" bIns="0" rtlCol="0" anchor="t"/>
          <a:lstStyle/>
          <a:p>
            <a:pPr algn="l" indent="0" marL="0">
              <a:spcBef>
                <a:spcPts val="400"/>
              </a:spcBef>
              <a:buNone/>
            </a:pPr>
            <a:r>
              <a:rPr lang="en-US" sz="1100" dirty="0">
                <a:solidFill>
                  <a:srgbClr val="AAB7B8"/>
                </a:solidFill>
                <a:latin typeface="Arial" pitchFamily="34" charset="0"/>
                <a:ea typeface="Arial" pitchFamily="34" charset="-122"/>
                <a:cs typeface="Arial" pitchFamily="34" charset="-120"/>
              </a:rPr>
              <a:t>Frontend only (HTTPS, CDN-backed)</a:t>
            </a:r>
            <a:endParaRPr lang="en-US" sz="1100" dirty="0"/>
          </a:p>
        </p:txBody>
      </p:sp>
      <p:sp>
        <p:nvSpPr>
          <p:cNvPr id="16" name="Text 12"/>
          <p:cNvSpPr/>
          <p:nvPr/>
        </p:nvSpPr>
        <p:spPr>
          <a:xfrm>
            <a:off x="634901" y="3634680"/>
            <a:ext cx="5683597" cy="476250"/>
          </a:xfrm>
          <a:prstGeom prst="roundRect">
            <a:avLst>
              <a:gd name="adj" fmla="val 16000"/>
            </a:avLst>
          </a:prstGeom>
          <a:solidFill>
            <a:srgbClr val="EBF5FB"/>
          </a:solidFill>
          <a:ln/>
        </p:spPr>
        <p:txBody>
          <a:bodyPr wrap="square" rtlCol="0" anchor="ctr"/>
          <a:lstStyle/>
          <a:p>
            <a:pPr indent="0" marL="0">
              <a:buNone/>
            </a:pPr>
            <a:endParaRPr lang="en-US" dirty="0"/>
          </a:p>
        </p:txBody>
      </p:sp>
      <p:sp>
        <p:nvSpPr>
          <p:cNvPr id="17" name="Text 13"/>
          <p:cNvSpPr/>
          <p:nvPr/>
        </p:nvSpPr>
        <p:spPr>
          <a:xfrm>
            <a:off x="838051" y="3787080"/>
            <a:ext cx="5382842" cy="171450"/>
          </a:xfrm>
          <a:prstGeom prst="rect">
            <a:avLst/>
          </a:prstGeom>
          <a:noFill/>
          <a:ln/>
        </p:spPr>
        <p:txBody>
          <a:bodyPr wrap="square" lIns="0" tIns="0" rIns="0" bIns="0" rtlCol="0" anchor="t"/>
          <a:lstStyle/>
          <a:p>
            <a:pPr algn="l" indent="0" marL="0">
              <a:buNone/>
            </a:pPr>
            <a:r>
              <a:rPr lang="en-US" sz="1200" b="1" dirty="0">
                <a:solidFill>
                  <a:srgbClr val="2E86C1"/>
                </a:solidFill>
                <a:latin typeface="Arial" pitchFamily="34" charset="0"/>
                <a:ea typeface="Arial" pitchFamily="34" charset="-122"/>
                <a:cs typeface="Arial" pitchFamily="34" charset="-120"/>
              </a:rPr>
              <a:t>Both are live 24/7</a:t>
            </a:r>
            <a:pPr algn="l" indent="0" marL="0">
              <a:buNone/>
            </a:pPr>
            <a:r>
              <a:rPr lang="en-US" sz="1200" dirty="0">
                <a:solidFill>
                  <a:srgbClr val="2E86C1"/>
                </a:solidFill>
                <a:latin typeface="Arial" pitchFamily="34" charset="0"/>
                <a:ea typeface="Arial" pitchFamily="34" charset="-122"/>
                <a:cs typeface="Arial" pitchFamily="34" charset="-120"/>
              </a:rPr>
              <a:t> — app runs on Oracle's cloud servers, not on a laptop</a:t>
            </a: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1675468"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Login Page</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381000" y="939701"/>
            <a:ext cx="2590699" cy="209550"/>
          </a:xfrm>
          <a:prstGeom prst="rect">
            <a:avLst/>
          </a:prstGeom>
          <a:noFill/>
          <a:ln/>
        </p:spPr>
        <p:txBody>
          <a:bodyPr wrap="square" lIns="0" tIns="0" rIns="0" bIns="0" rtlCol="0" anchor="t"/>
          <a:lstStyle/>
          <a:p>
            <a:pPr algn="l" indent="0" marL="0">
              <a:spcAft>
                <a:spcPts val="1200"/>
              </a:spcAft>
              <a:buNone/>
            </a:pPr>
            <a:r>
              <a:rPr lang="en-US" sz="1400" b="1" dirty="0">
                <a:solidFill>
                  <a:srgbClr val="1C2833"/>
                </a:solidFill>
                <a:latin typeface="Arial" pitchFamily="34" charset="0"/>
                <a:ea typeface="Arial" pitchFamily="34" charset="-122"/>
                <a:cs typeface="Arial" pitchFamily="34" charset="-120"/>
              </a:rPr>
              <a:t>Authentication</a:t>
            </a:r>
            <a:endParaRPr lang="en-US" sz="1400" dirty="0"/>
          </a:p>
        </p:txBody>
      </p:sp>
      <p:sp>
        <p:nvSpPr>
          <p:cNvPr id="7" name="Text 3"/>
          <p:cNvSpPr/>
          <p:nvPr/>
        </p:nvSpPr>
        <p:spPr>
          <a:xfrm>
            <a:off x="381000" y="1301651"/>
            <a:ext cx="2539901" cy="1397496"/>
          </a:xfrm>
          <a:prstGeom prst="rect">
            <a:avLst/>
          </a:prstGeom>
          <a:noFill/>
          <a:ln/>
        </p:spPr>
        <p:txBody>
          <a:bodyPr wrap="square" lIns="190500" tIns="0" rIns="0" bIns="0" rtlCol="0" anchor="t"/>
          <a:lstStyle/>
          <a:p>
            <a:pPr algn="l" marL="190500" indent="-190500">
              <a:lnSpc>
                <a:spcPts val="2200"/>
              </a:lnSpc>
              <a:buSzPct val="100000"/>
              <a:buChar char="•"/>
            </a:pPr>
            <a:r>
              <a:rPr lang="en-US" sz="1100" dirty="0">
                <a:solidFill>
                  <a:srgbClr val="566573"/>
                </a:solidFill>
                <a:latin typeface="Arial" pitchFamily="34" charset="0"/>
                <a:ea typeface="Arial" pitchFamily="34" charset="-122"/>
                <a:cs typeface="Arial" pitchFamily="34" charset="-120"/>
              </a:rPr>
              <a:t>Better Auth integration</a:t>
            </a:r>
            <a:endParaRPr lang="en-US" sz="1100" dirty="0"/>
          </a:p>
          <a:p>
            <a:pPr algn="l" marL="190500" indent="-190500">
              <a:lnSpc>
                <a:spcPts val="2200"/>
              </a:lnSpc>
              <a:buSzPct val="100000"/>
              <a:buChar char="•"/>
            </a:pPr>
            <a:r>
              <a:rPr lang="en-US" sz="1100" dirty="0">
                <a:solidFill>
                  <a:srgbClr val="566573"/>
                </a:solidFill>
                <a:latin typeface="Arial" pitchFamily="34" charset="0"/>
                <a:ea typeface="Arial" pitchFamily="34" charset="-122"/>
                <a:cs typeface="Arial" pitchFamily="34" charset="-120"/>
              </a:rPr>
              <a:t>Email + password signup</a:t>
            </a:r>
            <a:endParaRPr lang="en-US" sz="1100" dirty="0"/>
          </a:p>
          <a:p>
            <a:pPr algn="l" marL="190500" indent="-190500">
              <a:lnSpc>
                <a:spcPts val="2200"/>
              </a:lnSpc>
              <a:buSzPct val="100000"/>
              <a:buChar char="•"/>
            </a:pPr>
            <a:r>
              <a:rPr lang="en-US" sz="1100" dirty="0">
                <a:solidFill>
                  <a:srgbClr val="566573"/>
                </a:solidFill>
                <a:latin typeface="Arial" pitchFamily="34" charset="0"/>
                <a:ea typeface="Arial" pitchFamily="34" charset="-122"/>
                <a:cs typeface="Arial" pitchFamily="34" charset="-120"/>
              </a:rPr>
              <a:t>Session-based auth</a:t>
            </a:r>
            <a:endParaRPr lang="en-US" sz="1100" dirty="0"/>
          </a:p>
          <a:p>
            <a:pPr algn="l" marL="190500" indent="-190500">
              <a:lnSpc>
                <a:spcPts val="2200"/>
              </a:lnSpc>
              <a:buSzPct val="100000"/>
              <a:buChar char="•"/>
            </a:pPr>
            <a:r>
              <a:rPr lang="en-US" sz="1100" dirty="0">
                <a:solidFill>
                  <a:srgbClr val="566573"/>
                </a:solidFill>
                <a:latin typeface="Arial" pitchFamily="34" charset="0"/>
                <a:ea typeface="Arial" pitchFamily="34" charset="-122"/>
                <a:cs typeface="Arial" pitchFamily="34" charset="-120"/>
              </a:rPr>
              <a:t>JWT token validation</a:t>
            </a:r>
            <a:endParaRPr lang="en-US" sz="1100" dirty="0"/>
          </a:p>
          <a:p>
            <a:pPr algn="l" marL="190500" indent="-190500">
              <a:lnSpc>
                <a:spcPts val="2200"/>
              </a:lnSpc>
              <a:buSzPct val="100000"/>
              <a:buChar char="•"/>
            </a:pPr>
            <a:r>
              <a:rPr lang="en-US" sz="1100" dirty="0">
                <a:solidFill>
                  <a:srgbClr val="566573"/>
                </a:solidFill>
                <a:latin typeface="Arial" pitchFamily="34" charset="0"/>
                <a:ea typeface="Arial" pitchFamily="34" charset="-122"/>
                <a:cs typeface="Arial" pitchFamily="34" charset="-120"/>
              </a:rPr>
              <a:t>User isolation per account</a:t>
            </a:r>
            <a:endParaRPr lang="en-US" sz="1100" dirty="0"/>
          </a:p>
        </p:txBody>
      </p:sp>
      <p:sp>
        <p:nvSpPr>
          <p:cNvPr id="8" name="Text 4"/>
          <p:cNvSpPr/>
          <p:nvPr/>
        </p:nvSpPr>
        <p:spPr>
          <a:xfrm>
            <a:off x="3174802" y="939701"/>
            <a:ext cx="5460950" cy="3555950"/>
          </a:xfrm>
          <a:prstGeom prst="rect">
            <a:avLst/>
          </a:prstGeom>
          <a:solidFill>
            <a:srgbClr val="EEEEEE"/>
          </a:solidFill>
          <a:ln/>
        </p:spPr>
        <p:txBody>
          <a:bodyPr wrap="square" rtlCol="0" anchor="ctr"/>
          <a:lstStyle/>
          <a:p>
            <a:pPr indent="0" marL="0">
              <a:buNone/>
            </a:pPr>
            <a:endParaRPr lang="en-US" dirty="0"/>
          </a:p>
        </p:txBody>
      </p:sp>
      <p:pic>
        <p:nvPicPr>
          <p:cNvPr id="9" name="Image 2" descr="/home/safdarayub/Desktop/claude/Hackathon/flow/todo-app-screenshots/Screenshot from 2026-02-19 16-13-03.png">    </p:cNvPr>
          <p:cNvPicPr>
            <a:picLocks noChangeAspect="1"/>
          </p:cNvPicPr>
          <p:nvPr/>
        </p:nvPicPr>
        <p:blipFill>
          <a:blip r:embed="rId3"/>
          <a:stretch>
            <a:fillRect/>
          </a:stretch>
        </p:blipFill>
        <p:spPr>
          <a:xfrm>
            <a:off x="3611880" y="1051560"/>
            <a:ext cx="5212080" cy="33832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3826693"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Task Dashboard + AI Chat</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381000" y="939701"/>
            <a:ext cx="2590699" cy="209550"/>
          </a:xfrm>
          <a:prstGeom prst="rect">
            <a:avLst/>
          </a:prstGeom>
          <a:noFill/>
          <a:ln/>
        </p:spPr>
        <p:txBody>
          <a:bodyPr wrap="square" lIns="0" tIns="0" rIns="0" bIns="0" rtlCol="0" anchor="t"/>
          <a:lstStyle/>
          <a:p>
            <a:pPr algn="l" indent="0" marL="0">
              <a:spcAft>
                <a:spcPts val="1200"/>
              </a:spcAft>
              <a:buNone/>
            </a:pPr>
            <a:r>
              <a:rPr lang="en-US" sz="1400" b="1" dirty="0">
                <a:solidFill>
                  <a:srgbClr val="1C2833"/>
                </a:solidFill>
                <a:latin typeface="Arial" pitchFamily="34" charset="0"/>
                <a:ea typeface="Arial" pitchFamily="34" charset="-122"/>
                <a:cs typeface="Arial" pitchFamily="34" charset="-120"/>
              </a:rPr>
              <a:t>Features</a:t>
            </a:r>
            <a:endParaRPr lang="en-US" sz="1400" dirty="0"/>
          </a:p>
        </p:txBody>
      </p:sp>
      <p:sp>
        <p:nvSpPr>
          <p:cNvPr id="7" name="Text 3"/>
          <p:cNvSpPr/>
          <p:nvPr/>
        </p:nvSpPr>
        <p:spPr>
          <a:xfrm>
            <a:off x="381000" y="1301651"/>
            <a:ext cx="2539901" cy="1676995"/>
          </a:xfrm>
          <a:prstGeom prst="rect">
            <a:avLst/>
          </a:prstGeom>
          <a:noFill/>
          <a:ln/>
        </p:spPr>
        <p:txBody>
          <a:bodyPr wrap="square" lIns="190500" tIns="0" rIns="0" bIns="0" rtlCol="0" anchor="t"/>
          <a:lstStyle/>
          <a:p>
            <a:pPr algn="l" marL="190500" indent="-190500">
              <a:lnSpc>
                <a:spcPts val="2200"/>
              </a:lnSpc>
              <a:buSzPct val="100000"/>
              <a:buChar char="•"/>
            </a:pPr>
            <a:r>
              <a:rPr lang="en-US" sz="1100" dirty="0">
                <a:solidFill>
                  <a:srgbClr val="566573"/>
                </a:solidFill>
                <a:latin typeface="Arial" pitchFamily="34" charset="0"/>
                <a:ea typeface="Arial" pitchFamily="34" charset="-122"/>
                <a:cs typeface="Arial" pitchFamily="34" charset="-120"/>
              </a:rPr>
              <a:t>Task CRUD operations</a:t>
            </a:r>
            <a:endParaRPr lang="en-US" sz="1100" dirty="0"/>
          </a:p>
          <a:p>
            <a:pPr algn="l" marL="190500" indent="-190500">
              <a:lnSpc>
                <a:spcPts val="2200"/>
              </a:lnSpc>
              <a:buSzPct val="100000"/>
              <a:buChar char="•"/>
            </a:pPr>
            <a:r>
              <a:rPr lang="en-US" sz="1100" dirty="0">
                <a:solidFill>
                  <a:srgbClr val="566573"/>
                </a:solidFill>
                <a:latin typeface="Arial" pitchFamily="34" charset="0"/>
                <a:ea typeface="Arial" pitchFamily="34" charset="-122"/>
                <a:cs typeface="Arial" pitchFamily="34" charset="-120"/>
              </a:rPr>
              <a:t>Priority + tags + due dates</a:t>
            </a:r>
            <a:endParaRPr lang="en-US" sz="1100" dirty="0"/>
          </a:p>
          <a:p>
            <a:pPr algn="l" marL="190500" indent="-190500">
              <a:lnSpc>
                <a:spcPts val="2200"/>
              </a:lnSpc>
              <a:buSzPct val="100000"/>
              <a:buChar char="•"/>
            </a:pPr>
            <a:r>
              <a:rPr lang="en-US" sz="1100" dirty="0">
                <a:solidFill>
                  <a:srgbClr val="566573"/>
                </a:solidFill>
                <a:latin typeface="Arial" pitchFamily="34" charset="0"/>
                <a:ea typeface="Arial" pitchFamily="34" charset="-122"/>
                <a:cs typeface="Arial" pitchFamily="34" charset="-120"/>
              </a:rPr>
              <a:t>Recurring tasks</a:t>
            </a:r>
            <a:endParaRPr lang="en-US" sz="1100" dirty="0"/>
          </a:p>
          <a:p>
            <a:pPr algn="l" marL="190500" indent="-190500">
              <a:lnSpc>
                <a:spcPts val="2200"/>
              </a:lnSpc>
              <a:buSzPct val="100000"/>
              <a:buChar char="•"/>
            </a:pPr>
            <a:r>
              <a:rPr lang="en-US" sz="1100" dirty="0">
                <a:solidFill>
                  <a:srgbClr val="566573"/>
                </a:solidFill>
                <a:latin typeface="Arial" pitchFamily="34" charset="0"/>
                <a:ea typeface="Arial" pitchFamily="34" charset="-122"/>
                <a:cs typeface="Arial" pitchFamily="34" charset="-120"/>
              </a:rPr>
              <a:t>Search and filters</a:t>
            </a:r>
            <a:endParaRPr lang="en-US" sz="1100" dirty="0"/>
          </a:p>
          <a:p>
            <a:pPr algn="l" marL="190500" indent="-190500">
              <a:lnSpc>
                <a:spcPts val="2200"/>
              </a:lnSpc>
              <a:buSzPct val="100000"/>
              <a:buChar char="•"/>
            </a:pPr>
            <a:r>
              <a:rPr lang="en-US" sz="1100" dirty="0">
                <a:solidFill>
                  <a:srgbClr val="566573"/>
                </a:solidFill>
                <a:latin typeface="Arial" pitchFamily="34" charset="0"/>
                <a:ea typeface="Arial" pitchFamily="34" charset="-122"/>
                <a:cs typeface="Arial" pitchFamily="34" charset="-120"/>
              </a:rPr>
              <a:t>AI chat assistant</a:t>
            </a:r>
            <a:endParaRPr lang="en-US" sz="1100" dirty="0"/>
          </a:p>
          <a:p>
            <a:pPr algn="l" marL="190500" indent="-190500">
              <a:lnSpc>
                <a:spcPts val="2200"/>
              </a:lnSpc>
              <a:buSzPct val="100000"/>
              <a:buChar char="•"/>
            </a:pPr>
            <a:r>
              <a:rPr lang="en-US" sz="1100" dirty="0">
                <a:solidFill>
                  <a:srgbClr val="566573"/>
                </a:solidFill>
                <a:latin typeface="Arial" pitchFamily="34" charset="0"/>
                <a:ea typeface="Arial" pitchFamily="34" charset="-122"/>
                <a:cs typeface="Arial" pitchFamily="34" charset="-120"/>
              </a:rPr>
              <a:t>Real-time task creation via chat</a:t>
            </a:r>
            <a:endParaRPr lang="en-US" sz="1100" dirty="0"/>
          </a:p>
        </p:txBody>
      </p:sp>
      <p:pic>
        <p:nvPicPr>
          <p:cNvPr id="8" name="Image 2" descr="/home/safdarayub/Desktop/claude/Hackathon/flow/todo-app-screenshots/screencapture-139-185-51-243-tasks-2026-02-19-17_19_54.png">    </p:cNvPr>
          <p:cNvPicPr>
            <a:picLocks noChangeAspect="1"/>
          </p:cNvPicPr>
          <p:nvPr/>
        </p:nvPicPr>
        <p:blipFill>
          <a:blip r:embed="rId3"/>
          <a:stretch>
            <a:fillRect/>
          </a:stretch>
        </p:blipFill>
        <p:spPr>
          <a:xfrm>
            <a:off x="3611880" y="1005840"/>
            <a:ext cx="5212080" cy="35204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p:bgPr>
    </p:bg>
    <p:spTree>
      <p:nvGrpSpPr>
        <p:cNvPr id="1" name=""/>
        <p:cNvGrpSpPr/>
        <p:nvPr/>
      </p:nvGrpSpPr>
      <p:grpSpPr>
        <a:xfrm>
          <a:off x="0" y="0"/>
          <a:ext cx="0" cy="0"/>
          <a:chOff x="0" y="0"/>
          <a:chExt cx="0" cy="0"/>
        </a:xfrm>
      </p:grpSpPr>
      <p:pic>
        <p:nvPicPr>
          <p:cNvPr id="2" name="Image 0" descr="/home/safdarayub/Desktop/claude/Hackathon/flow/pptx-workspace/light-bg.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0" y="0"/>
            <a:ext cx="9144000" cy="762000"/>
          </a:xfrm>
          <a:prstGeom prst="rect">
            <a:avLst/>
          </a:prstGeom>
          <a:solidFill>
            <a:srgbClr val="1C2833"/>
          </a:solidFill>
          <a:ln/>
        </p:spPr>
        <p:txBody>
          <a:bodyPr wrap="square" rtlCol="0" anchor="ctr"/>
          <a:lstStyle/>
          <a:p>
            <a:pPr indent="0" marL="0">
              <a:buNone/>
            </a:pPr>
            <a:endParaRPr lang="en-US" dirty="0"/>
          </a:p>
        </p:txBody>
      </p:sp>
      <p:sp>
        <p:nvSpPr>
          <p:cNvPr id="4" name="Text 1"/>
          <p:cNvSpPr/>
          <p:nvPr/>
        </p:nvSpPr>
        <p:spPr>
          <a:xfrm>
            <a:off x="507950" y="204788"/>
            <a:ext cx="4352392" cy="352425"/>
          </a:xfrm>
          <a:prstGeom prst="rect">
            <a:avLst/>
          </a:prstGeom>
          <a:noFill/>
          <a:ln/>
        </p:spPr>
        <p:txBody>
          <a:bodyPr wrap="square" lIns="0" tIns="0" rIns="0" bIns="0" rtlCol="0" anchor="t"/>
          <a:lstStyle/>
          <a:p>
            <a:pPr algn="l" indent="0" marL="0">
              <a:buNone/>
            </a:pPr>
            <a:r>
              <a:rPr lang="en-US" sz="2400" b="1" dirty="0">
                <a:solidFill>
                  <a:srgbClr val="FFFFFF"/>
                </a:solidFill>
                <a:latin typeface="Arial" pitchFamily="34" charset="0"/>
                <a:ea typeface="Arial" pitchFamily="34" charset="-122"/>
                <a:cs typeface="Arial" pitchFamily="34" charset="-120"/>
              </a:rPr>
              <a:t>Cloud Deployment Highlights</a:t>
            </a:r>
            <a:endParaRPr lang="en-US" sz="2400" dirty="0"/>
          </a:p>
        </p:txBody>
      </p:sp>
      <p:pic>
        <p:nvPicPr>
          <p:cNvPr id="5" name="Image 1" descr="/home/safdarayub/Desktop/claude/Hackathon/flow/pptx-workspace/accent-bar.png">    </p:cNvPr>
          <p:cNvPicPr>
            <a:picLocks noChangeAspect="1"/>
          </p:cNvPicPr>
          <p:nvPr/>
        </p:nvPicPr>
        <p:blipFill>
          <a:blip r:embed="rId2"/>
          <a:stretch>
            <a:fillRect/>
          </a:stretch>
        </p:blipFill>
        <p:spPr>
          <a:xfrm>
            <a:off x="0" y="762000"/>
            <a:ext cx="9144000" cy="50750"/>
          </a:xfrm>
          <a:prstGeom prst="rect">
            <a:avLst/>
          </a:prstGeom>
        </p:spPr>
      </p:pic>
      <p:sp>
        <p:nvSpPr>
          <p:cNvPr id="6" name="Text 2"/>
          <p:cNvSpPr/>
          <p:nvPr/>
        </p:nvSpPr>
        <p:spPr>
          <a:xfrm>
            <a:off x="381000" y="965150"/>
            <a:ext cx="2914352" cy="1215033"/>
          </a:xfrm>
          <a:prstGeom prst="roundRect">
            <a:avLst>
              <a:gd name="adj" fmla="val 6271"/>
            </a:avLst>
          </a:prstGeom>
          <a:solidFill>
            <a:srgbClr val="FFFFFF"/>
          </a:solidFill>
          <a:ln w="9525">
            <a:solidFill>
              <a:srgbClr val="D5D8DC"/>
            </a:solidFill>
          </a:ln>
        </p:spPr>
        <p:txBody>
          <a:bodyPr wrap="square" rtlCol="0" anchor="ctr"/>
          <a:lstStyle/>
          <a:p>
            <a:pPr indent="0" marL="0">
              <a:buNone/>
            </a:pPr>
            <a:endParaRPr lang="en-US" dirty="0"/>
          </a:p>
        </p:txBody>
      </p:sp>
      <p:sp>
        <p:nvSpPr>
          <p:cNvPr id="7" name="Text 3"/>
          <p:cNvSpPr/>
          <p:nvPr/>
        </p:nvSpPr>
        <p:spPr>
          <a:xfrm>
            <a:off x="568226" y="1152376"/>
            <a:ext cx="2590699" cy="409575"/>
          </a:xfrm>
          <a:prstGeom prst="rect">
            <a:avLst/>
          </a:prstGeom>
          <a:noFill/>
          <a:ln/>
        </p:spPr>
        <p:txBody>
          <a:bodyPr wrap="square" lIns="0" tIns="0" rIns="0" bIns="0" rtlCol="0" anchor="t"/>
          <a:lstStyle/>
          <a:p>
            <a:pPr algn="l" indent="0" marL="0">
              <a:buNone/>
            </a:pPr>
            <a:r>
              <a:rPr lang="en-US" sz="2800" b="1" dirty="0">
                <a:solidFill>
                  <a:srgbClr val="E67E22"/>
                </a:solidFill>
                <a:latin typeface="Arial" pitchFamily="34" charset="0"/>
                <a:ea typeface="Arial" pitchFamily="34" charset="-122"/>
                <a:cs typeface="Arial" pitchFamily="34" charset="-120"/>
              </a:rPr>
              <a:t>$0</a:t>
            </a:r>
            <a:endParaRPr lang="en-US" sz="2800" dirty="0"/>
          </a:p>
        </p:txBody>
      </p:sp>
      <p:sp>
        <p:nvSpPr>
          <p:cNvPr id="8" name="Text 4"/>
          <p:cNvSpPr/>
          <p:nvPr/>
        </p:nvSpPr>
        <p:spPr>
          <a:xfrm>
            <a:off x="568226" y="1612702"/>
            <a:ext cx="2590699" cy="200025"/>
          </a:xfrm>
          <a:prstGeom prst="rect">
            <a:avLst/>
          </a:prstGeom>
          <a:noFill/>
          <a:ln/>
        </p:spPr>
        <p:txBody>
          <a:bodyPr wrap="square" lIns="0" tIns="0" rIns="0" bIns="0" rtlCol="0" anchor="t"/>
          <a:lstStyle/>
          <a:p>
            <a:pPr algn="l" indent="0" marL="0">
              <a:spcBef>
                <a:spcPts val="400"/>
              </a:spcBef>
              <a:buNone/>
            </a:pPr>
            <a:r>
              <a:rPr lang="en-US" sz="1300" b="1" dirty="0">
                <a:solidFill>
                  <a:srgbClr val="1C2833"/>
                </a:solidFill>
                <a:latin typeface="Arial" pitchFamily="34" charset="0"/>
                <a:ea typeface="Arial" pitchFamily="34" charset="-122"/>
                <a:cs typeface="Arial" pitchFamily="34" charset="-120"/>
              </a:rPr>
              <a:t>Total Cost</a:t>
            </a:r>
            <a:endParaRPr lang="en-US" sz="1300" dirty="0"/>
          </a:p>
        </p:txBody>
      </p:sp>
      <p:sp>
        <p:nvSpPr>
          <p:cNvPr id="9" name="Text 5"/>
          <p:cNvSpPr/>
          <p:nvPr/>
        </p:nvSpPr>
        <p:spPr>
          <a:xfrm>
            <a:off x="568226" y="1838027"/>
            <a:ext cx="2590699" cy="142875"/>
          </a:xfrm>
          <a:prstGeom prst="rect">
            <a:avLst/>
          </a:prstGeom>
          <a:noFill/>
          <a:ln/>
        </p:spPr>
        <p:txBody>
          <a:bodyPr wrap="square" lIns="0" tIns="0" rIns="0" bIns="0" rtlCol="0" anchor="t"/>
          <a:lstStyle/>
          <a:p>
            <a:pPr algn="l" indent="0" marL="0">
              <a:spcBef>
                <a:spcPts val="200"/>
              </a:spcBef>
              <a:buNone/>
            </a:pPr>
            <a:r>
              <a:rPr lang="en-US" sz="1000" dirty="0">
                <a:solidFill>
                  <a:srgbClr val="AAB7B8"/>
                </a:solidFill>
                <a:latin typeface="Arial" pitchFamily="34" charset="0"/>
                <a:ea typeface="Arial" pitchFamily="34" charset="-122"/>
                <a:cs typeface="Arial" pitchFamily="34" charset="-120"/>
              </a:rPr>
              <a:t>OCI Always Free tier</a:t>
            </a:r>
            <a:endParaRPr lang="en-US" sz="1000" dirty="0"/>
          </a:p>
        </p:txBody>
      </p:sp>
      <p:sp>
        <p:nvSpPr>
          <p:cNvPr id="10" name="Text 6"/>
          <p:cNvSpPr/>
          <p:nvPr/>
        </p:nvSpPr>
        <p:spPr>
          <a:xfrm>
            <a:off x="3498503" y="965150"/>
            <a:ext cx="2914352" cy="1215033"/>
          </a:xfrm>
          <a:prstGeom prst="roundRect">
            <a:avLst>
              <a:gd name="adj" fmla="val 6271"/>
            </a:avLst>
          </a:prstGeom>
          <a:solidFill>
            <a:srgbClr val="FFFFFF"/>
          </a:solidFill>
          <a:ln w="9525">
            <a:solidFill>
              <a:srgbClr val="D5D8DC"/>
            </a:solidFill>
          </a:ln>
        </p:spPr>
        <p:txBody>
          <a:bodyPr wrap="square" rtlCol="0" anchor="ctr"/>
          <a:lstStyle/>
          <a:p>
            <a:pPr indent="0" marL="0">
              <a:buNone/>
            </a:pPr>
            <a:endParaRPr lang="en-US" dirty="0"/>
          </a:p>
        </p:txBody>
      </p:sp>
      <p:sp>
        <p:nvSpPr>
          <p:cNvPr id="11" name="Text 7"/>
          <p:cNvSpPr/>
          <p:nvPr/>
        </p:nvSpPr>
        <p:spPr>
          <a:xfrm>
            <a:off x="3685729" y="1152376"/>
            <a:ext cx="2590699" cy="409575"/>
          </a:xfrm>
          <a:prstGeom prst="rect">
            <a:avLst/>
          </a:prstGeom>
          <a:noFill/>
          <a:ln/>
        </p:spPr>
        <p:txBody>
          <a:bodyPr wrap="square" lIns="0" tIns="0" rIns="0" bIns="0" rtlCol="0" anchor="t"/>
          <a:lstStyle/>
          <a:p>
            <a:pPr algn="l" indent="0" marL="0">
              <a:buNone/>
            </a:pPr>
            <a:r>
              <a:rPr lang="en-US" sz="2800" b="1" dirty="0">
                <a:solidFill>
                  <a:srgbClr val="E67E22"/>
                </a:solidFill>
                <a:latin typeface="Arial" pitchFamily="34" charset="0"/>
                <a:ea typeface="Arial" pitchFamily="34" charset="-122"/>
                <a:cs typeface="Arial" pitchFamily="34" charset="-120"/>
              </a:rPr>
              <a:t>1</a:t>
            </a:r>
            <a:endParaRPr lang="en-US" sz="2800" dirty="0"/>
          </a:p>
        </p:txBody>
      </p:sp>
      <p:sp>
        <p:nvSpPr>
          <p:cNvPr id="12" name="Text 8"/>
          <p:cNvSpPr/>
          <p:nvPr/>
        </p:nvSpPr>
        <p:spPr>
          <a:xfrm>
            <a:off x="3685729" y="1612702"/>
            <a:ext cx="2590699" cy="200025"/>
          </a:xfrm>
          <a:prstGeom prst="rect">
            <a:avLst/>
          </a:prstGeom>
          <a:noFill/>
          <a:ln/>
        </p:spPr>
        <p:txBody>
          <a:bodyPr wrap="square" lIns="0" tIns="0" rIns="0" bIns="0" rtlCol="0" anchor="t"/>
          <a:lstStyle/>
          <a:p>
            <a:pPr algn="l" indent="0" marL="0">
              <a:spcBef>
                <a:spcPts val="400"/>
              </a:spcBef>
              <a:buNone/>
            </a:pPr>
            <a:r>
              <a:rPr lang="en-US" sz="1300" b="1" dirty="0">
                <a:solidFill>
                  <a:srgbClr val="1C2833"/>
                </a:solidFill>
                <a:latin typeface="Arial" pitchFamily="34" charset="0"/>
                <a:ea typeface="Arial" pitchFamily="34" charset="-122"/>
                <a:cs typeface="Arial" pitchFamily="34" charset="-120"/>
              </a:rPr>
              <a:t>Node Cluster</a:t>
            </a:r>
            <a:endParaRPr lang="en-US" sz="1300" dirty="0"/>
          </a:p>
        </p:txBody>
      </p:sp>
      <p:sp>
        <p:nvSpPr>
          <p:cNvPr id="13" name="Text 9"/>
          <p:cNvSpPr/>
          <p:nvPr/>
        </p:nvSpPr>
        <p:spPr>
          <a:xfrm>
            <a:off x="3685729" y="1838027"/>
            <a:ext cx="2590699" cy="142875"/>
          </a:xfrm>
          <a:prstGeom prst="rect">
            <a:avLst/>
          </a:prstGeom>
          <a:noFill/>
          <a:ln/>
        </p:spPr>
        <p:txBody>
          <a:bodyPr wrap="square" lIns="0" tIns="0" rIns="0" bIns="0" rtlCol="0" anchor="t"/>
          <a:lstStyle/>
          <a:p>
            <a:pPr algn="l" indent="0" marL="0">
              <a:spcBef>
                <a:spcPts val="200"/>
              </a:spcBef>
              <a:buNone/>
            </a:pPr>
            <a:r>
              <a:rPr lang="en-US" sz="1000" dirty="0">
                <a:solidFill>
                  <a:srgbClr val="AAB7B8"/>
                </a:solidFill>
                <a:latin typeface="Arial" pitchFamily="34" charset="0"/>
                <a:ea typeface="Arial" pitchFamily="34" charset="-122"/>
                <a:cs typeface="Arial" pitchFamily="34" charset="-120"/>
              </a:rPr>
              <a:t>VM.Standard.E2.1 (1 OCPU, 8GB)</a:t>
            </a:r>
            <a:endParaRPr lang="en-US" sz="1000" dirty="0"/>
          </a:p>
        </p:txBody>
      </p:sp>
      <p:sp>
        <p:nvSpPr>
          <p:cNvPr id="14" name="Text 10"/>
          <p:cNvSpPr/>
          <p:nvPr/>
        </p:nvSpPr>
        <p:spPr>
          <a:xfrm>
            <a:off x="381000" y="2383334"/>
            <a:ext cx="2914352" cy="1215033"/>
          </a:xfrm>
          <a:prstGeom prst="roundRect">
            <a:avLst>
              <a:gd name="adj" fmla="val 6271"/>
            </a:avLst>
          </a:prstGeom>
          <a:solidFill>
            <a:srgbClr val="FFFFFF"/>
          </a:solidFill>
          <a:ln w="9525">
            <a:solidFill>
              <a:srgbClr val="D5D8DC"/>
            </a:solidFill>
          </a:ln>
        </p:spPr>
        <p:txBody>
          <a:bodyPr wrap="square" rtlCol="0" anchor="ctr"/>
          <a:lstStyle/>
          <a:p>
            <a:pPr indent="0" marL="0">
              <a:buNone/>
            </a:pPr>
            <a:endParaRPr lang="en-US" dirty="0"/>
          </a:p>
        </p:txBody>
      </p:sp>
      <p:sp>
        <p:nvSpPr>
          <p:cNvPr id="15" name="Text 11"/>
          <p:cNvSpPr/>
          <p:nvPr/>
        </p:nvSpPr>
        <p:spPr>
          <a:xfrm>
            <a:off x="568226" y="2570559"/>
            <a:ext cx="2590699" cy="409575"/>
          </a:xfrm>
          <a:prstGeom prst="rect">
            <a:avLst/>
          </a:prstGeom>
          <a:noFill/>
          <a:ln/>
        </p:spPr>
        <p:txBody>
          <a:bodyPr wrap="square" lIns="0" tIns="0" rIns="0" bIns="0" rtlCol="0" anchor="t"/>
          <a:lstStyle/>
          <a:p>
            <a:pPr algn="l" indent="0" marL="0">
              <a:buNone/>
            </a:pPr>
            <a:r>
              <a:rPr lang="en-US" sz="2800" b="1" dirty="0">
                <a:solidFill>
                  <a:srgbClr val="E67E22"/>
                </a:solidFill>
                <a:latin typeface="Arial" pitchFamily="34" charset="0"/>
                <a:ea typeface="Arial" pitchFamily="34" charset="-122"/>
                <a:cs typeface="Arial" pitchFamily="34" charset="-120"/>
              </a:rPr>
              <a:t>5</a:t>
            </a:r>
            <a:endParaRPr lang="en-US" sz="2800" dirty="0"/>
          </a:p>
        </p:txBody>
      </p:sp>
      <p:sp>
        <p:nvSpPr>
          <p:cNvPr id="16" name="Text 12"/>
          <p:cNvSpPr/>
          <p:nvPr/>
        </p:nvSpPr>
        <p:spPr>
          <a:xfrm>
            <a:off x="568226" y="3030885"/>
            <a:ext cx="2590699" cy="200025"/>
          </a:xfrm>
          <a:prstGeom prst="rect">
            <a:avLst/>
          </a:prstGeom>
          <a:noFill/>
          <a:ln/>
        </p:spPr>
        <p:txBody>
          <a:bodyPr wrap="square" lIns="0" tIns="0" rIns="0" bIns="0" rtlCol="0" anchor="t"/>
          <a:lstStyle/>
          <a:p>
            <a:pPr algn="l" indent="0" marL="0">
              <a:spcBef>
                <a:spcPts val="400"/>
              </a:spcBef>
              <a:buNone/>
            </a:pPr>
            <a:r>
              <a:rPr lang="en-US" sz="1300" b="1" dirty="0">
                <a:solidFill>
                  <a:srgbClr val="1C2833"/>
                </a:solidFill>
                <a:latin typeface="Arial" pitchFamily="34" charset="0"/>
                <a:ea typeface="Arial" pitchFamily="34" charset="-122"/>
                <a:cs typeface="Arial" pitchFamily="34" charset="-120"/>
              </a:rPr>
              <a:t>Pods Running</a:t>
            </a:r>
            <a:endParaRPr lang="en-US" sz="1300" dirty="0"/>
          </a:p>
        </p:txBody>
      </p:sp>
      <p:sp>
        <p:nvSpPr>
          <p:cNvPr id="17" name="Text 13"/>
          <p:cNvSpPr/>
          <p:nvPr/>
        </p:nvSpPr>
        <p:spPr>
          <a:xfrm>
            <a:off x="568226" y="3256211"/>
            <a:ext cx="2590699" cy="142875"/>
          </a:xfrm>
          <a:prstGeom prst="rect">
            <a:avLst/>
          </a:prstGeom>
          <a:noFill/>
          <a:ln/>
        </p:spPr>
        <p:txBody>
          <a:bodyPr wrap="square" lIns="0" tIns="0" rIns="0" bIns="0" rtlCol="0" anchor="t"/>
          <a:lstStyle/>
          <a:p>
            <a:pPr algn="l" indent="0" marL="0">
              <a:spcBef>
                <a:spcPts val="200"/>
              </a:spcBef>
              <a:buNone/>
            </a:pPr>
            <a:r>
              <a:rPr lang="en-US" sz="1000" dirty="0">
                <a:solidFill>
                  <a:srgbClr val="AAB7B8"/>
                </a:solidFill>
                <a:latin typeface="Arial" pitchFamily="34" charset="0"/>
                <a:ea typeface="Arial" pitchFamily="34" charset="-122"/>
                <a:cs typeface="Arial" pitchFamily="34" charset="-120"/>
              </a:rPr>
              <a:t>Kafka + Backend (2) + Frontend</a:t>
            </a:r>
            <a:endParaRPr lang="en-US" sz="1000" dirty="0"/>
          </a:p>
        </p:txBody>
      </p:sp>
      <p:sp>
        <p:nvSpPr>
          <p:cNvPr id="18" name="Text 14"/>
          <p:cNvSpPr/>
          <p:nvPr/>
        </p:nvSpPr>
        <p:spPr>
          <a:xfrm>
            <a:off x="3498503" y="2383334"/>
            <a:ext cx="2914352" cy="1215033"/>
          </a:xfrm>
          <a:prstGeom prst="roundRect">
            <a:avLst>
              <a:gd name="adj" fmla="val 6271"/>
            </a:avLst>
          </a:prstGeom>
          <a:solidFill>
            <a:srgbClr val="FFFFFF"/>
          </a:solidFill>
          <a:ln w="9525">
            <a:solidFill>
              <a:srgbClr val="D5D8DC"/>
            </a:solidFill>
          </a:ln>
        </p:spPr>
        <p:txBody>
          <a:bodyPr wrap="square" rtlCol="0" anchor="ctr"/>
          <a:lstStyle/>
          <a:p>
            <a:pPr indent="0" marL="0">
              <a:buNone/>
            </a:pPr>
            <a:endParaRPr lang="en-US" dirty="0"/>
          </a:p>
        </p:txBody>
      </p:sp>
      <p:sp>
        <p:nvSpPr>
          <p:cNvPr id="19" name="Text 15"/>
          <p:cNvSpPr/>
          <p:nvPr/>
        </p:nvSpPr>
        <p:spPr>
          <a:xfrm>
            <a:off x="3685729" y="2570559"/>
            <a:ext cx="2590699" cy="409575"/>
          </a:xfrm>
          <a:prstGeom prst="rect">
            <a:avLst/>
          </a:prstGeom>
          <a:noFill/>
          <a:ln/>
        </p:spPr>
        <p:txBody>
          <a:bodyPr wrap="square" lIns="0" tIns="0" rIns="0" bIns="0" rtlCol="0" anchor="t"/>
          <a:lstStyle/>
          <a:p>
            <a:pPr algn="l" indent="0" marL="0">
              <a:buNone/>
            </a:pPr>
            <a:r>
              <a:rPr lang="en-US" sz="2800" b="1" dirty="0">
                <a:solidFill>
                  <a:srgbClr val="E67E22"/>
                </a:solidFill>
                <a:latin typeface="Arial" pitchFamily="34" charset="0"/>
                <a:ea typeface="Arial" pitchFamily="34" charset="-122"/>
                <a:cs typeface="Arial" pitchFamily="34" charset="-120"/>
              </a:rPr>
              <a:t>24/7</a:t>
            </a:r>
            <a:endParaRPr lang="en-US" sz="2800" dirty="0"/>
          </a:p>
        </p:txBody>
      </p:sp>
      <p:sp>
        <p:nvSpPr>
          <p:cNvPr id="20" name="Text 16"/>
          <p:cNvSpPr/>
          <p:nvPr/>
        </p:nvSpPr>
        <p:spPr>
          <a:xfrm>
            <a:off x="3685729" y="3030885"/>
            <a:ext cx="2590699" cy="200025"/>
          </a:xfrm>
          <a:prstGeom prst="rect">
            <a:avLst/>
          </a:prstGeom>
          <a:noFill/>
          <a:ln/>
        </p:spPr>
        <p:txBody>
          <a:bodyPr wrap="square" lIns="0" tIns="0" rIns="0" bIns="0" rtlCol="0" anchor="t"/>
          <a:lstStyle/>
          <a:p>
            <a:pPr algn="l" indent="0" marL="0">
              <a:spcBef>
                <a:spcPts val="400"/>
              </a:spcBef>
              <a:buNone/>
            </a:pPr>
            <a:r>
              <a:rPr lang="en-US" sz="1300" b="1" dirty="0">
                <a:solidFill>
                  <a:srgbClr val="1C2833"/>
                </a:solidFill>
                <a:latin typeface="Arial" pitchFamily="34" charset="0"/>
                <a:ea typeface="Arial" pitchFamily="34" charset="-122"/>
                <a:cs typeface="Arial" pitchFamily="34" charset="-120"/>
              </a:rPr>
              <a:t>Always On</a:t>
            </a:r>
            <a:endParaRPr lang="en-US" sz="1300" dirty="0"/>
          </a:p>
        </p:txBody>
      </p:sp>
      <p:sp>
        <p:nvSpPr>
          <p:cNvPr id="21" name="Text 17"/>
          <p:cNvSpPr/>
          <p:nvPr/>
        </p:nvSpPr>
        <p:spPr>
          <a:xfrm>
            <a:off x="3685729" y="3256211"/>
            <a:ext cx="2590699" cy="142875"/>
          </a:xfrm>
          <a:prstGeom prst="rect">
            <a:avLst/>
          </a:prstGeom>
          <a:noFill/>
          <a:ln/>
        </p:spPr>
        <p:txBody>
          <a:bodyPr wrap="square" lIns="0" tIns="0" rIns="0" bIns="0" rtlCol="0" anchor="t"/>
          <a:lstStyle/>
          <a:p>
            <a:pPr algn="l" indent="0" marL="0">
              <a:spcBef>
                <a:spcPts val="200"/>
              </a:spcBef>
              <a:buNone/>
            </a:pPr>
            <a:r>
              <a:rPr lang="en-US" sz="1000" dirty="0">
                <a:solidFill>
                  <a:srgbClr val="AAB7B8"/>
                </a:solidFill>
                <a:latin typeface="Arial" pitchFamily="34" charset="0"/>
                <a:ea typeface="Arial" pitchFamily="34" charset="-122"/>
                <a:cs typeface="Arial" pitchFamily="34" charset="-120"/>
              </a:rPr>
              <a:t>Runs without laptop</a:t>
            </a:r>
            <a:endParaRPr lang="en-US" sz="1000" dirty="0"/>
          </a:p>
        </p:txBody>
      </p:sp>
      <p:sp>
        <p:nvSpPr>
          <p:cNvPr id="22" name="Text 18"/>
          <p:cNvSpPr/>
          <p:nvPr/>
        </p:nvSpPr>
        <p:spPr>
          <a:xfrm>
            <a:off x="381000" y="3801517"/>
            <a:ext cx="2914352" cy="1215033"/>
          </a:xfrm>
          <a:prstGeom prst="roundRect">
            <a:avLst>
              <a:gd name="adj" fmla="val 6271"/>
            </a:avLst>
          </a:prstGeom>
          <a:solidFill>
            <a:srgbClr val="FFFFFF"/>
          </a:solidFill>
          <a:ln w="9525">
            <a:solidFill>
              <a:srgbClr val="D5D8DC"/>
            </a:solidFill>
          </a:ln>
        </p:spPr>
        <p:txBody>
          <a:bodyPr wrap="square" rtlCol="0" anchor="ctr"/>
          <a:lstStyle/>
          <a:p>
            <a:pPr indent="0" marL="0">
              <a:buNone/>
            </a:pPr>
            <a:endParaRPr lang="en-US" dirty="0"/>
          </a:p>
        </p:txBody>
      </p:sp>
      <p:sp>
        <p:nvSpPr>
          <p:cNvPr id="23" name="Text 19"/>
          <p:cNvSpPr/>
          <p:nvPr/>
        </p:nvSpPr>
        <p:spPr>
          <a:xfrm>
            <a:off x="568226" y="3988743"/>
            <a:ext cx="2590699" cy="409575"/>
          </a:xfrm>
          <a:prstGeom prst="rect">
            <a:avLst/>
          </a:prstGeom>
          <a:noFill/>
          <a:ln/>
        </p:spPr>
        <p:txBody>
          <a:bodyPr wrap="square" lIns="0" tIns="0" rIns="0" bIns="0" rtlCol="0" anchor="t"/>
          <a:lstStyle/>
          <a:p>
            <a:pPr algn="l" indent="0" marL="0">
              <a:buNone/>
            </a:pPr>
            <a:r>
              <a:rPr lang="en-US" sz="2800" b="1" dirty="0">
                <a:solidFill>
                  <a:srgbClr val="E67E22"/>
                </a:solidFill>
                <a:latin typeface="Arial" pitchFamily="34" charset="0"/>
                <a:ea typeface="Arial" pitchFamily="34" charset="-122"/>
                <a:cs typeface="Arial" pitchFamily="34" charset="-120"/>
              </a:rPr>
              <a:t>238m</a:t>
            </a:r>
            <a:endParaRPr lang="en-US" sz="2800" dirty="0"/>
          </a:p>
        </p:txBody>
      </p:sp>
      <p:sp>
        <p:nvSpPr>
          <p:cNvPr id="24" name="Text 20"/>
          <p:cNvSpPr/>
          <p:nvPr/>
        </p:nvSpPr>
        <p:spPr>
          <a:xfrm>
            <a:off x="568226" y="4449068"/>
            <a:ext cx="2590699" cy="200025"/>
          </a:xfrm>
          <a:prstGeom prst="rect">
            <a:avLst/>
          </a:prstGeom>
          <a:noFill/>
          <a:ln/>
        </p:spPr>
        <p:txBody>
          <a:bodyPr wrap="square" lIns="0" tIns="0" rIns="0" bIns="0" rtlCol="0" anchor="t"/>
          <a:lstStyle/>
          <a:p>
            <a:pPr algn="l" indent="0" marL="0">
              <a:spcBef>
                <a:spcPts val="400"/>
              </a:spcBef>
              <a:buNone/>
            </a:pPr>
            <a:r>
              <a:rPr lang="en-US" sz="1300" b="1" dirty="0">
                <a:solidFill>
                  <a:srgbClr val="1C2833"/>
                </a:solidFill>
                <a:latin typeface="Arial" pitchFamily="34" charset="0"/>
                <a:ea typeface="Arial" pitchFamily="34" charset="-122"/>
                <a:cs typeface="Arial" pitchFamily="34" charset="-120"/>
              </a:rPr>
              <a:t>CPU Usage</a:t>
            </a:r>
            <a:endParaRPr lang="en-US" sz="1300" dirty="0"/>
          </a:p>
        </p:txBody>
      </p:sp>
      <p:sp>
        <p:nvSpPr>
          <p:cNvPr id="25" name="Text 21"/>
          <p:cNvSpPr/>
          <p:nvPr/>
        </p:nvSpPr>
        <p:spPr>
          <a:xfrm>
            <a:off x="568226" y="4674394"/>
            <a:ext cx="2590699" cy="142875"/>
          </a:xfrm>
          <a:prstGeom prst="rect">
            <a:avLst/>
          </a:prstGeom>
          <a:noFill/>
          <a:ln/>
        </p:spPr>
        <p:txBody>
          <a:bodyPr wrap="square" lIns="0" tIns="0" rIns="0" bIns="0" rtlCol="0" anchor="t"/>
          <a:lstStyle/>
          <a:p>
            <a:pPr algn="l" indent="0" marL="0">
              <a:spcBef>
                <a:spcPts val="200"/>
              </a:spcBef>
              <a:buNone/>
            </a:pPr>
            <a:r>
              <a:rPr lang="en-US" sz="1000" dirty="0">
                <a:solidFill>
                  <a:srgbClr val="AAB7B8"/>
                </a:solidFill>
                <a:latin typeface="Arial" pitchFamily="34" charset="0"/>
                <a:ea typeface="Arial" pitchFamily="34" charset="-122"/>
                <a:cs typeface="Arial" pitchFamily="34" charset="-120"/>
              </a:rPr>
              <a:t>Of 1000m budget (24%)</a:t>
            </a:r>
            <a:endParaRPr lang="en-US" sz="1000" dirty="0"/>
          </a:p>
        </p:txBody>
      </p:sp>
      <p:sp>
        <p:nvSpPr>
          <p:cNvPr id="26" name="Text 22"/>
          <p:cNvSpPr/>
          <p:nvPr/>
        </p:nvSpPr>
        <p:spPr>
          <a:xfrm>
            <a:off x="3498503" y="3801517"/>
            <a:ext cx="2914352" cy="1215033"/>
          </a:xfrm>
          <a:prstGeom prst="roundRect">
            <a:avLst>
              <a:gd name="adj" fmla="val 6271"/>
            </a:avLst>
          </a:prstGeom>
          <a:solidFill>
            <a:srgbClr val="FFFFFF"/>
          </a:solidFill>
          <a:ln w="9525">
            <a:solidFill>
              <a:srgbClr val="D5D8DC"/>
            </a:solidFill>
          </a:ln>
        </p:spPr>
        <p:txBody>
          <a:bodyPr wrap="square" rtlCol="0" anchor="ctr"/>
          <a:lstStyle/>
          <a:p>
            <a:pPr indent="0" marL="0">
              <a:buNone/>
            </a:pPr>
            <a:endParaRPr lang="en-US" dirty="0"/>
          </a:p>
        </p:txBody>
      </p:sp>
      <p:sp>
        <p:nvSpPr>
          <p:cNvPr id="27" name="Text 23"/>
          <p:cNvSpPr/>
          <p:nvPr/>
        </p:nvSpPr>
        <p:spPr>
          <a:xfrm>
            <a:off x="3685729" y="3988743"/>
            <a:ext cx="2590699" cy="409575"/>
          </a:xfrm>
          <a:prstGeom prst="rect">
            <a:avLst/>
          </a:prstGeom>
          <a:noFill/>
          <a:ln/>
        </p:spPr>
        <p:txBody>
          <a:bodyPr wrap="square" lIns="0" tIns="0" rIns="0" bIns="0" rtlCol="0" anchor="t"/>
          <a:lstStyle/>
          <a:p>
            <a:pPr algn="l" indent="0" marL="0">
              <a:buNone/>
            </a:pPr>
            <a:r>
              <a:rPr lang="en-US" sz="2800" b="1" dirty="0">
                <a:solidFill>
                  <a:srgbClr val="E67E22"/>
                </a:solidFill>
                <a:latin typeface="Arial" pitchFamily="34" charset="0"/>
                <a:ea typeface="Arial" pitchFamily="34" charset="-122"/>
                <a:cs typeface="Arial" pitchFamily="34" charset="-120"/>
              </a:rPr>
              <a:t>800Mi</a:t>
            </a:r>
            <a:endParaRPr lang="en-US" sz="2800" dirty="0"/>
          </a:p>
        </p:txBody>
      </p:sp>
      <p:sp>
        <p:nvSpPr>
          <p:cNvPr id="28" name="Text 24"/>
          <p:cNvSpPr/>
          <p:nvPr/>
        </p:nvSpPr>
        <p:spPr>
          <a:xfrm>
            <a:off x="3685729" y="4449068"/>
            <a:ext cx="2590699" cy="200025"/>
          </a:xfrm>
          <a:prstGeom prst="rect">
            <a:avLst/>
          </a:prstGeom>
          <a:noFill/>
          <a:ln/>
        </p:spPr>
        <p:txBody>
          <a:bodyPr wrap="square" lIns="0" tIns="0" rIns="0" bIns="0" rtlCol="0" anchor="t"/>
          <a:lstStyle/>
          <a:p>
            <a:pPr algn="l" indent="0" marL="0">
              <a:spcBef>
                <a:spcPts val="400"/>
              </a:spcBef>
              <a:buNone/>
            </a:pPr>
            <a:r>
              <a:rPr lang="en-US" sz="1300" b="1" dirty="0">
                <a:solidFill>
                  <a:srgbClr val="1C2833"/>
                </a:solidFill>
                <a:latin typeface="Arial" pitchFamily="34" charset="0"/>
                <a:ea typeface="Arial" pitchFamily="34" charset="-122"/>
                <a:cs typeface="Arial" pitchFamily="34" charset="-120"/>
              </a:rPr>
              <a:t>RAM Usage</a:t>
            </a:r>
            <a:endParaRPr lang="en-US" sz="1300" dirty="0"/>
          </a:p>
        </p:txBody>
      </p:sp>
      <p:sp>
        <p:nvSpPr>
          <p:cNvPr id="29" name="Text 25"/>
          <p:cNvSpPr/>
          <p:nvPr/>
        </p:nvSpPr>
        <p:spPr>
          <a:xfrm>
            <a:off x="3685729" y="4674394"/>
            <a:ext cx="2590699" cy="142875"/>
          </a:xfrm>
          <a:prstGeom prst="rect">
            <a:avLst/>
          </a:prstGeom>
          <a:noFill/>
          <a:ln/>
        </p:spPr>
        <p:txBody>
          <a:bodyPr wrap="square" lIns="0" tIns="0" rIns="0" bIns="0" rtlCol="0" anchor="t"/>
          <a:lstStyle/>
          <a:p>
            <a:pPr algn="l" indent="0" marL="0">
              <a:spcBef>
                <a:spcPts val="200"/>
              </a:spcBef>
              <a:buNone/>
            </a:pPr>
            <a:r>
              <a:rPr lang="en-US" sz="1000" dirty="0">
                <a:solidFill>
                  <a:srgbClr val="AAB7B8"/>
                </a:solidFill>
                <a:latin typeface="Arial" pitchFamily="34" charset="0"/>
                <a:ea typeface="Arial" pitchFamily="34" charset="-122"/>
                <a:cs typeface="Arial" pitchFamily="34" charset="-120"/>
              </a:rPr>
              <a:t>Of 8GB budget (10%)</a:t>
            </a:r>
            <a:endParaRPr lang="en-US" sz="1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Cloud-Native Todo App Deployment</dc:title>
  <dc:subject>PptxGenJS Presentation</dc:subject>
  <dc:creator>Safdar Ayub</dc:creator>
  <cp:lastModifiedBy>Safdar Ayub</cp:lastModifiedBy>
  <cp:revision>1</cp:revision>
  <dcterms:created xsi:type="dcterms:W3CDTF">2026-02-20T05:12:47Z</dcterms:created>
  <dcterms:modified xsi:type="dcterms:W3CDTF">2026-02-20T05:12:47Z</dcterms:modified>
</cp:coreProperties>
</file>